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Default Extension="xls" ContentType="application/vnd.ms-exce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Default Extension="doc" ContentType="application/msword"/>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Override PartName="/ppt/slideLayouts/slideLayout13.xml" ContentType="application/vnd.openxmlformats-officedocument.presentationml.slideLayout+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91" r:id="rId1"/>
  </p:sldMasterIdLst>
  <p:notesMasterIdLst>
    <p:notesMasterId r:id="rId71"/>
  </p:notesMasterIdLst>
  <p:handoutMasterIdLst>
    <p:handoutMasterId r:id="rId72"/>
  </p:handoutMasterIdLst>
  <p:sldIdLst>
    <p:sldId id="1951" r:id="rId2"/>
    <p:sldId id="1685" r:id="rId3"/>
    <p:sldId id="1802" r:id="rId4"/>
    <p:sldId id="2013" r:id="rId5"/>
    <p:sldId id="2011" r:id="rId6"/>
    <p:sldId id="1964" r:id="rId7"/>
    <p:sldId id="1987" r:id="rId8"/>
    <p:sldId id="2016" r:id="rId9"/>
    <p:sldId id="1878" r:id="rId10"/>
    <p:sldId id="1960" r:id="rId11"/>
    <p:sldId id="2014" r:id="rId12"/>
    <p:sldId id="2015" r:id="rId13"/>
    <p:sldId id="1738" r:id="rId14"/>
    <p:sldId id="2009" r:id="rId15"/>
    <p:sldId id="1973" r:id="rId16"/>
    <p:sldId id="1989" r:id="rId17"/>
    <p:sldId id="2004" r:id="rId18"/>
    <p:sldId id="1991" r:id="rId19"/>
    <p:sldId id="1990" r:id="rId20"/>
    <p:sldId id="2010" r:id="rId21"/>
    <p:sldId id="1992" r:id="rId22"/>
    <p:sldId id="1995" r:id="rId23"/>
    <p:sldId id="2003" r:id="rId24"/>
    <p:sldId id="2001" r:id="rId25"/>
    <p:sldId id="1692" r:id="rId26"/>
    <p:sldId id="1999" r:id="rId27"/>
    <p:sldId id="1897" r:id="rId28"/>
    <p:sldId id="1895" r:id="rId29"/>
    <p:sldId id="1896" r:id="rId30"/>
    <p:sldId id="1894" r:id="rId31"/>
    <p:sldId id="1899" r:id="rId32"/>
    <p:sldId id="1691" r:id="rId33"/>
    <p:sldId id="1695" r:id="rId34"/>
    <p:sldId id="1998" r:id="rId35"/>
    <p:sldId id="1696" r:id="rId36"/>
    <p:sldId id="1840" r:id="rId37"/>
    <p:sldId id="1808" r:id="rId38"/>
    <p:sldId id="1714" r:id="rId39"/>
    <p:sldId id="1856" r:id="rId40"/>
    <p:sldId id="2017" r:id="rId41"/>
    <p:sldId id="2007" r:id="rId42"/>
    <p:sldId id="1978" r:id="rId43"/>
    <p:sldId id="1980" r:id="rId44"/>
    <p:sldId id="1981" r:id="rId45"/>
    <p:sldId id="1982" r:id="rId46"/>
    <p:sldId id="2018" r:id="rId47"/>
    <p:sldId id="2019" r:id="rId48"/>
    <p:sldId id="1845" r:id="rId49"/>
    <p:sldId id="2002" r:id="rId50"/>
    <p:sldId id="1709" r:id="rId51"/>
    <p:sldId id="1848" r:id="rId52"/>
    <p:sldId id="1722" r:id="rId53"/>
    <p:sldId id="2021" r:id="rId54"/>
    <p:sldId id="1467" r:id="rId55"/>
    <p:sldId id="2022" r:id="rId56"/>
    <p:sldId id="1882" r:id="rId57"/>
    <p:sldId id="1727" r:id="rId58"/>
    <p:sldId id="1723" r:id="rId59"/>
    <p:sldId id="1474" r:id="rId60"/>
    <p:sldId id="2008" r:id="rId61"/>
    <p:sldId id="1996" r:id="rId62"/>
    <p:sldId id="1884" r:id="rId63"/>
    <p:sldId id="1766" r:id="rId64"/>
    <p:sldId id="1885" r:id="rId65"/>
    <p:sldId id="1789" r:id="rId66"/>
    <p:sldId id="1934" r:id="rId67"/>
    <p:sldId id="1935" r:id="rId68"/>
    <p:sldId id="2005" r:id="rId69"/>
    <p:sldId id="2023" r:id="rId70"/>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i="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i="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i="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i="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i="1"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clrMode="bw" scaleToFitPaper="1" frameSlides="1"/>
  <p:clrMru>
    <a:srgbClr val="FFCC66"/>
    <a:srgbClr val="0080FF"/>
    <a:srgbClr val="FF8000"/>
    <a:srgbClr val="FF0000"/>
    <a:srgbClr val="FFFF00"/>
    <a:srgbClr val="00FF00"/>
    <a:srgbClr val="66CCFF"/>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6933" autoAdjust="0"/>
    <p:restoredTop sz="90929"/>
  </p:normalViewPr>
  <p:slideViewPr>
    <p:cSldViewPr>
      <p:cViewPr>
        <p:scale>
          <a:sx n="150" d="100"/>
          <a:sy n="150" d="100"/>
        </p:scale>
        <p:origin x="-101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92"/>
    </p:cViewPr>
  </p:sorterViewPr>
  <p:notesViewPr>
    <p:cSldViewPr>
      <p:cViewPr varScale="1">
        <p:scale>
          <a:sx n="125" d="100"/>
          <a:sy n="125" d="100"/>
        </p:scale>
        <p:origin x="-3784"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ict"/><Relationship Id="rId2" Type="http://schemas.openxmlformats.org/officeDocument/2006/relationships/image" Target="../media/image5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ict"/><Relationship Id="rId2" Type="http://schemas.openxmlformats.org/officeDocument/2006/relationships/image" Target="../media/image55.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4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vl1pPr>
          </a:lstStyle>
          <a:p>
            <a:endParaRPr lang="en-US"/>
          </a:p>
        </p:txBody>
      </p:sp>
      <p:sp>
        <p:nvSpPr>
          <p:cNvPr id="14458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vl1pPr>
          </a:lstStyle>
          <a:p>
            <a:endParaRPr lang="en-US"/>
          </a:p>
        </p:txBody>
      </p:sp>
      <p:sp>
        <p:nvSpPr>
          <p:cNvPr id="14458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vl1pPr>
          </a:lstStyle>
          <a:p>
            <a:endParaRPr lang="en-US"/>
          </a:p>
        </p:txBody>
      </p:sp>
      <p:sp>
        <p:nvSpPr>
          <p:cNvPr id="14458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fld id="{AD757494-0B02-1E4B-968D-C44B9F71A91B}"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vl1pPr>
          </a:lstStyle>
          <a:p>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vl1pPr>
          </a:lstStyle>
          <a:p>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vl1pPr>
          </a:lstStyle>
          <a:p>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fld id="{7B826CD5-E8C2-984B-AAB3-0D7472BEA4B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E5654F-8803-A446-A22A-5C6D3F67CF7C}" type="slidenum">
              <a:rPr lang="en-US"/>
              <a:pPr/>
              <a:t>1</a:t>
            </a:fld>
            <a:endParaRPr lang="en-US"/>
          </a:p>
        </p:txBody>
      </p:sp>
      <p:sp>
        <p:nvSpPr>
          <p:cNvPr id="41410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410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ACA4EADA-2B00-654A-86EB-E358E50C14AA}" type="slidenum">
              <a:rPr lang="en-US"/>
              <a:pPr/>
              <a:t>22</a:t>
            </a:fld>
            <a:endParaRPr lang="en-US"/>
          </a:p>
        </p:txBody>
      </p:sp>
      <p:sp>
        <p:nvSpPr>
          <p:cNvPr id="223235" name="Slide Image Placeholder 1"/>
          <p:cNvSpPr>
            <a:spLocks noGrp="1" noRot="1" noChangeAspect="1" noTextEdit="1"/>
          </p:cNvSpPr>
          <p:nvPr>
            <p:ph type="sldImg"/>
          </p:nvPr>
        </p:nvSpPr>
        <p:spPr>
          <a:ln/>
        </p:spPr>
      </p:sp>
      <p:sp>
        <p:nvSpPr>
          <p:cNvPr id="223236" name="Notes Placeholder 2"/>
          <p:cNvSpPr>
            <a:spLocks noGrp="1"/>
          </p:cNvSpPr>
          <p:nvPr>
            <p:ph type="body" idx="1"/>
          </p:nvPr>
        </p:nvSpPr>
        <p:spPr>
          <a:noFill/>
          <a:ln/>
        </p:spPr>
        <p:txBody>
          <a:bodyPr/>
          <a:lstStyle/>
          <a:p>
            <a:r>
              <a:rPr lang="en-US"/>
              <a:t> </a:t>
            </a:r>
          </a:p>
        </p:txBody>
      </p:sp>
      <p:sp>
        <p:nvSpPr>
          <p:cNvPr id="2232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61833E5-63A4-3C40-B4FB-517C3E6D7F30}" type="slidenum">
              <a:rPr lang="en-US" sz="1200"/>
              <a:pPr algn="r"/>
              <a:t>22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942284-7482-7B43-AB06-D228E4B70C5D}" type="slidenum">
              <a:rPr lang="en-US"/>
              <a:pPr/>
              <a:t>27</a:t>
            </a:fld>
            <a:endParaRPr lang="en-US"/>
          </a:p>
        </p:txBody>
      </p:sp>
      <p:sp>
        <p:nvSpPr>
          <p:cNvPr id="403353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3353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C6539-E6B0-EE45-B969-38142BEC160D}" type="slidenum">
              <a:rPr lang="en-US"/>
              <a:pPr/>
              <a:t>28</a:t>
            </a:fld>
            <a:endParaRPr lang="en-US"/>
          </a:p>
        </p:txBody>
      </p:sp>
      <p:sp>
        <p:nvSpPr>
          <p:cNvPr id="40294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2944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07E50E-9CF1-A647-A367-BA909E38F54D}" type="slidenum">
              <a:rPr lang="en-US"/>
              <a:pPr/>
              <a:t>29</a:t>
            </a:fld>
            <a:endParaRPr lang="en-US"/>
          </a:p>
        </p:txBody>
      </p:sp>
      <p:sp>
        <p:nvSpPr>
          <p:cNvPr id="403149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3149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32E6EA-A266-5443-BFA4-07B3CC6EED12}" type="slidenum">
              <a:rPr lang="en-US"/>
              <a:pPr/>
              <a:t>30</a:t>
            </a:fld>
            <a:endParaRPr lang="en-US"/>
          </a:p>
        </p:txBody>
      </p:sp>
      <p:sp>
        <p:nvSpPr>
          <p:cNvPr id="402739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2739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E9C822-889E-0D4C-81BA-3D2957CC3A55}" type="slidenum">
              <a:rPr lang="en-US"/>
              <a:pPr/>
              <a:t>31</a:t>
            </a:fld>
            <a:endParaRPr lang="en-US"/>
          </a:p>
        </p:txBody>
      </p:sp>
      <p:sp>
        <p:nvSpPr>
          <p:cNvPr id="40376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3763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C0BA0-CEE7-8F4B-BF28-6E6D756A85BF}" type="slidenum">
              <a:rPr lang="en-US"/>
              <a:pPr/>
              <a:t>32</a:t>
            </a:fld>
            <a:endParaRPr lang="en-US"/>
          </a:p>
        </p:txBody>
      </p:sp>
      <p:sp>
        <p:nvSpPr>
          <p:cNvPr id="3514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14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A70D5-E558-ED4C-9C58-C853F7AE8FB0}" type="slidenum">
              <a:rPr lang="en-US"/>
              <a:pPr/>
              <a:t>36</a:t>
            </a:fld>
            <a:endParaRPr lang="en-US"/>
          </a:p>
        </p:txBody>
      </p:sp>
      <p:sp>
        <p:nvSpPr>
          <p:cNvPr id="3889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89155" name="Rectangle 3"/>
          <p:cNvSpPr>
            <a:spLocks noGrp="1" noChangeArrowheads="1"/>
          </p:cNvSpPr>
          <p:nvPr>
            <p:ph type="body" idx="1"/>
          </p:nvPr>
        </p:nvSpPr>
        <p:spPr bwMode="auto">
          <a:xfrm>
            <a:off x="915988" y="4343400"/>
            <a:ext cx="5026025" cy="4114800"/>
          </a:xfrm>
          <a:prstGeom prst="rect">
            <a:avLst/>
          </a:prstGeom>
          <a:solidFill>
            <a:srgbClr val="FFFFFF"/>
          </a:solidFill>
          <a:ln>
            <a:solidFill>
              <a:srgbClr val="000000"/>
            </a:solidFill>
            <a:miter lim="800000"/>
            <a:headEnd/>
            <a:tailEnd/>
          </a:ln>
        </p:spPr>
        <p:txBody>
          <a:bodyPr lIns="91417" tIns="45709" rIns="91417" bIns="45709">
            <a:prstTxWarp prst="textNoShape">
              <a:avLst/>
            </a:prstTxWarp>
          </a:bodyPr>
          <a:lstStyle/>
          <a:p>
            <a:r>
              <a:rPr lang="en-US"/>
              <a:t>The Super Bolus borrows basal to pay bolus. By stacking insulin at the time of a bolus, more insulin becomes available sooner. The corresponding reduction in basal delivery prevents hypoglycemia.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88AC26-F0D4-E64F-A774-231099655211}" type="slidenum">
              <a:rPr lang="en-US"/>
              <a:pPr/>
              <a:t>38</a:t>
            </a:fld>
            <a:endParaRPr lang="en-US"/>
          </a:p>
        </p:txBody>
      </p:sp>
      <p:sp>
        <p:nvSpPr>
          <p:cNvPr id="35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051200-6BD6-1E4D-AC80-AF396E30BD53}" type="slidenum">
              <a:rPr lang="en-US"/>
              <a:pPr/>
              <a:t>42</a:t>
            </a:fld>
            <a:endParaRPr lang="en-US"/>
          </a:p>
        </p:txBody>
      </p:sp>
      <p:sp>
        <p:nvSpPr>
          <p:cNvPr id="4338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38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565A5-1DCD-264C-9AB3-453C5E5B75A8}" type="slidenum">
              <a:rPr lang="en-US"/>
              <a:pPr/>
              <a:t>3</a:t>
            </a:fld>
            <a:endParaRPr lang="en-US"/>
          </a:p>
        </p:txBody>
      </p:sp>
      <p:sp>
        <p:nvSpPr>
          <p:cNvPr id="381337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1337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B7596-932B-014D-BAFD-E0F60439FF33}" type="slidenum">
              <a:rPr lang="en-US"/>
              <a:pPr/>
              <a:t>43</a:t>
            </a:fld>
            <a:endParaRPr lang="en-US"/>
          </a:p>
        </p:txBody>
      </p:sp>
      <p:sp>
        <p:nvSpPr>
          <p:cNvPr id="434278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4278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BD33B-D27B-AD42-B66E-F2B315FF2EC1}" type="slidenum">
              <a:rPr lang="en-US"/>
              <a:pPr/>
              <a:t>44</a:t>
            </a:fld>
            <a:endParaRPr lang="en-US"/>
          </a:p>
        </p:txBody>
      </p:sp>
      <p:sp>
        <p:nvSpPr>
          <p:cNvPr id="4344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4483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550BD-262F-D04B-9BA7-14D82FF94702}" type="slidenum">
              <a:rPr lang="en-US"/>
              <a:pPr/>
              <a:t>45</a:t>
            </a:fld>
            <a:endParaRPr lang="en-US"/>
          </a:p>
        </p:txBody>
      </p:sp>
      <p:sp>
        <p:nvSpPr>
          <p:cNvPr id="434688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4688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1AAFA0-05AF-4244-BCC8-3741D9140206}" type="slidenum">
              <a:rPr lang="en-US"/>
              <a:pPr/>
              <a:t>48</a:t>
            </a:fld>
            <a:endParaRPr lang="en-US"/>
          </a:p>
        </p:txBody>
      </p:sp>
      <p:sp>
        <p:nvSpPr>
          <p:cNvPr id="3918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18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11B92-140C-BC47-85E3-70CD5A2790C3}" type="slidenum">
              <a:rPr lang="en-US"/>
              <a:pPr/>
              <a:t>50</a:t>
            </a:fld>
            <a:endParaRPr lang="en-US"/>
          </a:p>
        </p:txBody>
      </p:sp>
      <p:sp>
        <p:nvSpPr>
          <p:cNvPr id="35440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440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FCCFE-16E4-904F-963B-7E51D50D29B6}" type="slidenum">
              <a:rPr lang="en-US"/>
              <a:pPr/>
              <a:t>51</a:t>
            </a:fld>
            <a:endParaRPr lang="en-US"/>
          </a:p>
        </p:txBody>
      </p:sp>
      <p:sp>
        <p:nvSpPr>
          <p:cNvPr id="392499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2499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4DE0C-A7A0-564B-966A-55EA07A0BB43}" type="slidenum">
              <a:rPr lang="en-US"/>
              <a:pPr/>
              <a:t>52</a:t>
            </a:fld>
            <a:endParaRPr lang="en-US"/>
          </a:p>
        </p:txBody>
      </p:sp>
      <p:sp>
        <p:nvSpPr>
          <p:cNvPr id="356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67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25" tIns="44862" rIns="89725" bIns="44862">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697B8-2F5A-DB48-8147-F9A2A88D5010}" type="slidenum">
              <a:rPr lang="en-US"/>
              <a:pPr/>
              <a:t>53</a:t>
            </a:fld>
            <a:endParaRPr lang="en-US"/>
          </a:p>
        </p:txBody>
      </p:sp>
      <p:sp>
        <p:nvSpPr>
          <p:cNvPr id="2506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06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D5218-16AA-1A42-A711-B61AA8741354}" type="slidenum">
              <a:rPr lang="en-US"/>
              <a:pPr/>
              <a:t>54</a:t>
            </a:fld>
            <a:endParaRPr lang="en-US"/>
          </a:p>
        </p:txBody>
      </p:sp>
      <p:sp>
        <p:nvSpPr>
          <p:cNvPr id="2973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73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25" tIns="44862" rIns="89725" bIns="44862">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84DA0-5E3B-094C-B2A9-091AFD42CFE9}" type="slidenum">
              <a:rPr lang="en-US"/>
              <a:pPr/>
              <a:t>56</a:t>
            </a:fld>
            <a:endParaRPr lang="en-US"/>
          </a:p>
        </p:txBody>
      </p:sp>
      <p:sp>
        <p:nvSpPr>
          <p:cNvPr id="398541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85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A41F113-C891-7C48-BD8A-A1176577AB50}" type="slidenum">
              <a:rPr lang="en-US"/>
              <a:pPr/>
              <a:t>4</a:t>
            </a:fld>
            <a:endParaRPr lang="en-US"/>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lIns="89730" tIns="44865" rIns="89730" bIns="44865"/>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20160-F0C3-8A46-BFD6-AC552B798283}" type="slidenum">
              <a:rPr lang="en-US"/>
              <a:pPr/>
              <a:t>57</a:t>
            </a:fld>
            <a:endParaRPr lang="en-US"/>
          </a:p>
        </p:txBody>
      </p:sp>
      <p:sp>
        <p:nvSpPr>
          <p:cNvPr id="3577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77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25" tIns="44862" rIns="89725" bIns="44862">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8D564F-77AA-F94D-897A-25325D4F89E1}" type="slidenum">
              <a:rPr lang="en-US"/>
              <a:pPr/>
              <a:t>58</a:t>
            </a:fld>
            <a:endParaRPr lang="en-US"/>
          </a:p>
        </p:txBody>
      </p:sp>
      <p:sp>
        <p:nvSpPr>
          <p:cNvPr id="35696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696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5" tIns="45718" rIns="91435" bIns="45718">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52B04-D171-F94A-9753-6F2163C54ED6}" type="slidenum">
              <a:rPr lang="en-US"/>
              <a:pPr/>
              <a:t>59</a:t>
            </a:fld>
            <a:endParaRPr lang="en-US"/>
          </a:p>
        </p:txBody>
      </p:sp>
      <p:sp>
        <p:nvSpPr>
          <p:cNvPr id="2988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88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F5A78C5B-A6D9-6541-BA8A-BC79CDD4D6CA}" type="slidenum">
              <a:rPr lang="en-US"/>
              <a:pPr/>
              <a:t>61</a:t>
            </a:fld>
            <a:endParaRPr lang="en-US"/>
          </a:p>
        </p:txBody>
      </p:sp>
      <p:sp>
        <p:nvSpPr>
          <p:cNvPr id="400387" name="Rectangle 2"/>
          <p:cNvSpPr>
            <a:spLocks noGrp="1" noRot="1" noChangeAspect="1" noChangeArrowheads="1"/>
          </p:cNvSpPr>
          <p:nvPr>
            <p:ph type="sldImg"/>
          </p:nvPr>
        </p:nvSpPr>
        <p:spPr>
          <a:solidFill>
            <a:srgbClr val="FFFFFF"/>
          </a:solidFill>
          <a:ln/>
        </p:spPr>
      </p:sp>
      <p:sp>
        <p:nvSpPr>
          <p:cNvPr id="400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ACA7C-B53E-F54F-8D8C-E69361976864}" type="slidenum">
              <a:rPr lang="en-US"/>
              <a:pPr/>
              <a:t>66</a:t>
            </a:fld>
            <a:endParaRPr lang="en-US"/>
          </a:p>
        </p:txBody>
      </p:sp>
      <p:sp>
        <p:nvSpPr>
          <p:cNvPr id="410931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0931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8A0D4-7F5B-2545-9650-F686A422CADB}" type="slidenum">
              <a:rPr lang="en-US"/>
              <a:pPr/>
              <a:t>67</a:t>
            </a:fld>
            <a:endParaRPr lang="en-US"/>
          </a:p>
        </p:txBody>
      </p:sp>
      <p:sp>
        <p:nvSpPr>
          <p:cNvPr id="411136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1136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EB2C6CA-E103-654D-A8A9-AEFF85A5ED65}" type="slidenum">
              <a:rPr lang="en-US"/>
              <a:pPr/>
              <a:t>69</a:t>
            </a:fld>
            <a:endParaRPr lang="en-US"/>
          </a:p>
        </p:txBody>
      </p:sp>
      <p:sp>
        <p:nvSpPr>
          <p:cNvPr id="99331" name="Rectangle 2"/>
          <p:cNvSpPr>
            <a:spLocks noChangeArrowheads="1"/>
          </p:cNvSpPr>
          <p:nvPr>
            <p:ph type="sldImg"/>
          </p:nvPr>
        </p:nvSpPr>
        <p:spPr>
          <a:solidFill>
            <a:srgbClr val="FFFFFF"/>
          </a:solidFill>
          <a:ln/>
        </p:spPr>
      </p:sp>
      <p:sp>
        <p:nvSpPr>
          <p:cNvPr id="99332" name="Rectangle 3"/>
          <p:cNvSpPr>
            <a:spLocks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DDE1D-7EC8-3048-A7EB-65808DE6EAE2}" type="slidenum">
              <a:rPr lang="en-US"/>
              <a:pPr/>
              <a:t>6</a:t>
            </a:fld>
            <a:endParaRPr lang="en-US"/>
          </a:p>
        </p:txBody>
      </p:sp>
      <p:sp>
        <p:nvSpPr>
          <p:cNvPr id="431001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1001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CABAC69-EFBC-EE48-AB2D-F60E723E67D7}" type="slidenum">
              <a:rPr lang="en-US"/>
              <a:pPr/>
              <a:t>10</a:t>
            </a:fld>
            <a:endParaRPr lang="en-US"/>
          </a:p>
        </p:txBody>
      </p:sp>
      <p:sp>
        <p:nvSpPr>
          <p:cNvPr id="4273154" name="Slide Image Placeholder 1"/>
          <p:cNvSpPr>
            <a:spLocks noGrp="1" noRot="1" noChangeAspect="1" noTextEdit="1"/>
          </p:cNvSpPr>
          <p:nvPr>
            <p:ph type="sldImg"/>
          </p:nvPr>
        </p:nvSpPr>
        <p:spPr bwMode="auto">
          <a:xfrm>
            <a:off x="1181100" y="449263"/>
            <a:ext cx="4572000" cy="3429000"/>
          </a:xfrm>
          <a:prstGeom prst="rect">
            <a:avLst/>
          </a:prstGeom>
          <a:noFill/>
          <a:ln>
            <a:solidFill>
              <a:srgbClr val="000000"/>
            </a:solidFill>
            <a:miter lim="800000"/>
            <a:headEnd/>
            <a:tailEnd/>
          </a:ln>
        </p:spPr>
      </p:sp>
      <p:sp>
        <p:nvSpPr>
          <p:cNvPr id="4273155"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lIns="91423" tIns="45712" rIns="91423" bIns="45712">
            <a:prstTxWarp prst="textNoShape">
              <a:avLst/>
            </a:prstTxWarp>
          </a:bodyPr>
          <a:lstStyle/>
          <a:p>
            <a:pPr marL="174625" indent="-174625"/>
            <a:r>
              <a:rPr lang="en-US"/>
              <a:t>The transmitter wirelessly sends glucose information collected by the sensor to the receiver. Once you insert the sensor, you will snap the transmitter into the sensor pod using the transmitter latch</a:t>
            </a:r>
          </a:p>
          <a:p>
            <a:pPr marL="174625" indent="-174625"/>
            <a:r>
              <a:rPr lang="en-US"/>
              <a:t>The transmitter is used for multiple sensor wear periods</a:t>
            </a:r>
          </a:p>
        </p:txBody>
      </p:sp>
      <p:sp>
        <p:nvSpPr>
          <p:cNvPr id="42731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3" tIns="45712" rIns="91423" bIns="45712" anchor="b">
            <a:prstTxWarp prst="textNoShape">
              <a:avLst/>
            </a:prstTxWarp>
          </a:bodyPr>
          <a:lstStyle/>
          <a:p>
            <a:pPr algn="r" defTabSz="896938"/>
            <a:fld id="{82F4D1A1-0AE6-4449-B967-FDF8337EFC6B}" type="slidenum">
              <a:rPr lang="en-US" sz="1200" i="0">
                <a:ea typeface="MS PGothic" pitchFamily="34" charset="-128"/>
                <a:cs typeface="MS PGothic" pitchFamily="34" charset="-128"/>
              </a:rPr>
              <a:pPr algn="r" defTabSz="896938"/>
              <a:t>10</a:t>
            </a:fld>
            <a:endParaRPr lang="en-US" sz="1200" i="0">
              <a:ea typeface="MS PGothic" pitchFamily="34" charset="-128"/>
              <a:cs typeface="MS PGothic" pitchFamily="34" charset="-128"/>
            </a:endParaRPr>
          </a:p>
        </p:txBody>
      </p:sp>
      <p:sp>
        <p:nvSpPr>
          <p:cNvPr id="4273157" name="Text Box 4"/>
          <p:cNvSpPr txBox="1">
            <a:spLocks noChangeArrowheads="1"/>
          </p:cNvSpPr>
          <p:nvPr/>
        </p:nvSpPr>
        <p:spPr bwMode="auto">
          <a:xfrm>
            <a:off x="676275" y="8588375"/>
            <a:ext cx="5648325" cy="260350"/>
          </a:xfrm>
          <a:prstGeom prst="rect">
            <a:avLst/>
          </a:prstGeom>
          <a:noFill/>
          <a:ln w="9525">
            <a:noFill/>
            <a:miter lim="800000"/>
            <a:headEnd/>
            <a:tailEnd/>
          </a:ln>
        </p:spPr>
        <p:txBody>
          <a:bodyPr lIns="91435" tIns="45718" rIns="91435" bIns="45718" anchor="b">
            <a:prstTxWarp prst="textNoShape">
              <a:avLst/>
            </a:prstTxWarp>
            <a:spAutoFit/>
          </a:bodyPr>
          <a:lstStyle/>
          <a:p>
            <a:pPr marL="47625" indent="-47625" defTabSz="896938">
              <a:spcBef>
                <a:spcPct val="15000"/>
              </a:spcBef>
            </a:pPr>
            <a:r>
              <a:rPr lang="en-US" sz="1100" i="0">
                <a:ea typeface="MS PGothic" pitchFamily="34" charset="-128"/>
                <a:cs typeface="MS PGothic" pitchFamily="34" charset="-128"/>
              </a:rPr>
              <a:t>SEVEN</a:t>
            </a:r>
            <a:r>
              <a:rPr lang="en-US" sz="1100" i="0" baseline="30000">
                <a:ea typeface="Arial" charset="0"/>
                <a:cs typeface="Arial" charset="0"/>
              </a:rPr>
              <a:t>®</a:t>
            </a:r>
            <a:r>
              <a:rPr lang="en-US" sz="1100" i="0">
                <a:ea typeface="MS PGothic" pitchFamily="34" charset="-128"/>
                <a:cs typeface="MS PGothic" pitchFamily="34" charset="-128"/>
              </a:rPr>
              <a:t> User’s Guide. San Diego, CA: DexCom; 2007.</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7730B3-93B4-6546-B796-6862D86FDED4}" type="slidenum">
              <a:rPr lang="en-US"/>
              <a:pPr/>
              <a:t>13</a:t>
            </a:fld>
            <a:endParaRPr lang="en-US"/>
          </a:p>
        </p:txBody>
      </p:sp>
      <p:sp>
        <p:nvSpPr>
          <p:cNvPr id="3648514" name="Slide Image Placeholder 1"/>
          <p:cNvSpPr>
            <a:spLocks noGrp="1" noRot="1" noChangeAspect="1" noTextEdit="1"/>
          </p:cNvSpPr>
          <p:nvPr>
            <p:ph type="sldImg"/>
          </p:nvPr>
        </p:nvSpPr>
        <p:spPr bwMode="auto">
          <a:xfrm>
            <a:off x="1181100" y="600075"/>
            <a:ext cx="4572000" cy="3429000"/>
          </a:xfrm>
          <a:prstGeom prst="rect">
            <a:avLst/>
          </a:prstGeom>
          <a:noFill/>
          <a:ln>
            <a:solidFill>
              <a:srgbClr val="000000"/>
            </a:solidFill>
            <a:miter lim="800000"/>
            <a:headEnd/>
            <a:tailEnd/>
          </a:ln>
        </p:spPr>
      </p:sp>
      <p:sp>
        <p:nvSpPr>
          <p:cNvPr id="3648515"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lIns="91423" tIns="45712" rIns="91423" bIns="45712">
            <a:prstTxWarp prst="textNoShape">
              <a:avLst/>
            </a:prstTxWarp>
          </a:bodyPr>
          <a:lstStyle/>
          <a:p>
            <a:pPr marL="166688" indent="-166688"/>
            <a:r>
              <a:rPr lang="en-US"/>
              <a:t>This slide shows the 3 CGM devices that are currently approved for use in the US</a:t>
            </a:r>
          </a:p>
        </p:txBody>
      </p:sp>
      <p:sp>
        <p:nvSpPr>
          <p:cNvPr id="36485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3" tIns="45712" rIns="91423" bIns="45712" anchor="b">
            <a:prstTxWarp prst="textNoShape">
              <a:avLst/>
            </a:prstTxWarp>
          </a:bodyPr>
          <a:lstStyle/>
          <a:p>
            <a:pPr algn="r" defTabSz="896938"/>
            <a:fld id="{36A8257E-4789-294E-9BC5-BD51765FB21F}" type="slidenum">
              <a:rPr lang="en-US" sz="1200" i="0">
                <a:ea typeface="MS PGothic" pitchFamily="34" charset="-128"/>
                <a:cs typeface="MS PGothic" pitchFamily="34" charset="-128"/>
              </a:rPr>
              <a:pPr algn="r" defTabSz="896938"/>
              <a:t>13</a:t>
            </a:fld>
            <a:endParaRPr lang="en-US" sz="1200" i="0">
              <a:ea typeface="MS PGothic" pitchFamily="34" charset="-128"/>
              <a:cs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68025235-03D0-F443-B96F-C5B981B94CE9}" type="slidenum">
              <a:rPr lang="en-US"/>
              <a:pPr/>
              <a:t>16</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B0D57E6C-525E-2C4B-9207-11E67E06EDB8}" type="slidenum">
              <a:rPr lang="en-US"/>
              <a:pPr/>
              <a:t>19</a:t>
            </a:fld>
            <a:endParaRPr lang="en-US"/>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endParaRPr lang="en-US">
              <a:solidFill>
                <a:schemeClr val="accent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3D03E0AB-AC80-DC48-8097-9E590BBDB781}" type="slidenum">
              <a:rPr lang="en-US"/>
              <a:pPr/>
              <a:t>21</a:t>
            </a:fld>
            <a:endParaRPr lang="en-US"/>
          </a:p>
        </p:txBody>
      </p:sp>
      <p:sp>
        <p:nvSpPr>
          <p:cNvPr id="21709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A7ED87D-79D0-EF4F-B492-8BCDF69387EC}" type="slidenum">
              <a:rPr lang="en-US" sz="1200"/>
              <a:pPr algn="r"/>
              <a:t>21</a:t>
            </a:fld>
            <a:endParaRPr lang="en-US" sz="120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50179" name="Rectangle 3"/>
          <p:cNvSpPr>
            <a:spLocks noGrp="1" noChangeArrowheads="1"/>
          </p:cNvSpPr>
          <p:nvPr>
            <p:ph type="subTitle" idx="1"/>
          </p:nvPr>
        </p:nvSpPr>
        <p:spPr>
          <a:xfrm>
            <a:off x="1447800" y="3429000"/>
            <a:ext cx="7010400" cy="1600200"/>
          </a:xfrm>
        </p:spPr>
        <p:txBody>
          <a:bodyPr/>
          <a:lstStyle>
            <a:lvl1pPr marL="0" indent="0">
              <a:buFont typeface="Wingdings" charset="2"/>
              <a:buNone/>
              <a:defRPr sz="2800"/>
            </a:lvl1pPr>
          </a:lstStyle>
          <a:p>
            <a:r>
              <a:rPr lang="en-US"/>
              <a:t>Click to edit Master subtitle style</a:t>
            </a:r>
          </a:p>
        </p:txBody>
      </p:sp>
      <p:sp>
        <p:nvSpPr>
          <p:cNvPr id="50180" name="Rectangle 4"/>
          <p:cNvSpPr>
            <a:spLocks noGrp="1" noChangeArrowheads="1"/>
          </p:cNvSpPr>
          <p:nvPr>
            <p:ph type="dt" sz="half" idx="2"/>
          </p:nvPr>
        </p:nvSpPr>
        <p:spPr>
          <a:xfrm>
            <a:off x="685800" y="6248400"/>
            <a:ext cx="1905000" cy="457200"/>
          </a:xfrm>
        </p:spPr>
        <p:txBody>
          <a:bodyPr/>
          <a:lstStyle>
            <a:lvl1pPr>
              <a:defRPr/>
            </a:lvl1pPr>
          </a:lstStyle>
          <a:p>
            <a:endParaRPr lang="en-US"/>
          </a:p>
        </p:txBody>
      </p:sp>
      <p:sp>
        <p:nvSpPr>
          <p:cNvPr id="50181" name="Rectangle 5"/>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50182" name="Rectangle 6"/>
          <p:cNvSpPr>
            <a:spLocks noGrp="1" noChangeArrowheads="1"/>
          </p:cNvSpPr>
          <p:nvPr>
            <p:ph type="sldNum" sz="quarter" idx="4"/>
          </p:nvPr>
        </p:nvSpPr>
        <p:spPr>
          <a:xfrm>
            <a:off x="6553200" y="6248400"/>
            <a:ext cx="1905000" cy="457200"/>
          </a:xfrm>
        </p:spPr>
        <p:txBody>
          <a:bodyPr/>
          <a:lstStyle>
            <a:lvl1pPr>
              <a:defRPr/>
            </a:lvl1pPr>
          </a:lstStyle>
          <a:p>
            <a:fld id="{965BA722-D2AD-E143-A8F4-190D7DEBF9CC}" type="slidenum">
              <a:rPr lang="en-US"/>
              <a:pPr/>
              <a:t>‹#›</a:t>
            </a:fld>
            <a:endParaRPr lang="en-US"/>
          </a:p>
        </p:txBody>
      </p:sp>
      <p:sp>
        <p:nvSpPr>
          <p:cNvPr id="50183"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lIns="91429" tIns="45714" rIns="91429" bIns="45714">
            <a:prstTxWarp prst="textNoShape">
              <a:avLst/>
            </a:prstTxWarp>
          </a:bodyPr>
          <a:lstStyle/>
          <a:p>
            <a:pPr eaLnBrk="1" hangingPunct="1"/>
            <a:endParaRPr lang="en-US" i="0">
              <a:latin typeface="Times New Roman"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316E1DE-8F38-8646-8C1B-3B789B2543C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04800"/>
            <a:ext cx="200183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3112"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9A64D19-14DD-3A42-82DE-D017EB026A8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3088" y="304800"/>
            <a:ext cx="8001000" cy="121602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66738" y="1752600"/>
            <a:ext cx="3924300" cy="4267200"/>
          </a:xfrm>
        </p:spPr>
        <p:txBody>
          <a:bodyPr/>
          <a:lstStyle/>
          <a:p>
            <a:endParaRPr lang="en-US"/>
          </a:p>
        </p:txBody>
      </p:sp>
      <p:sp>
        <p:nvSpPr>
          <p:cNvPr id="4" name="Text Placeholder 3"/>
          <p:cNvSpPr>
            <a:spLocks noGrp="1"/>
          </p:cNvSpPr>
          <p:nvPr>
            <p:ph type="body"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smtClean="0"/>
            </a:lvl1pPr>
          </a:lstStyle>
          <a:p>
            <a:fld id="{507882FD-C268-1341-AFA7-ECB9A7A2908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smtClean="0"/>
            </a:lvl1pPr>
          </a:lstStyle>
          <a:p>
            <a:fld id="{381152A7-1D2B-8948-91D4-26B43237937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73088"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3438" y="1752600"/>
            <a:ext cx="3924300" cy="4267200"/>
          </a:xfrm>
        </p:spPr>
        <p:txBody>
          <a:bodyPr/>
          <a:lstStyle/>
          <a:p>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smtClean="0"/>
            </a:lvl1pPr>
          </a:lstStyle>
          <a:p>
            <a:fld id="{D2C81FDB-6410-E347-9B0C-A999D25D7E6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3088" y="304800"/>
            <a:ext cx="8001000" cy="12160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66738" y="1752600"/>
            <a:ext cx="3924300" cy="4267200"/>
          </a:xfrm>
        </p:spPr>
        <p:txBody>
          <a:bodyPr/>
          <a:lstStyle/>
          <a:p>
            <a:endParaRPr lang="en-US"/>
          </a:p>
        </p:txBody>
      </p:sp>
      <p:sp>
        <p:nvSpPr>
          <p:cNvPr id="4" name="Text Placeholder 3"/>
          <p:cNvSpPr>
            <a:spLocks noGrp="1"/>
          </p:cNvSpPr>
          <p:nvPr>
            <p:ph type="body"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smtClean="0"/>
            </a:lvl1pPr>
          </a:lstStyle>
          <a:p>
            <a:fld id="{9B65A89B-77C8-F749-B26E-0DF2A10F9B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AF0F157-8D5B-2944-99EE-BC30A0104B7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DEAFE62-7A24-9640-B96B-0BEE2E9ED8D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D57AD2E-5F7A-4E4D-9C0F-56A2CF9AA3D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D01080D4-0715-E24A-B960-C15B91B07FB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D45B78E3-EF7D-9B48-8B4A-933FA5FF475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E87214CD-0A63-A041-A4A3-9CAAF173425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C9D8244-9349-C445-AB53-C9C45A218D4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7CE7DB13-FB68-0D4C-92D7-4E0579A41C1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573088" y="304800"/>
            <a:ext cx="8001000" cy="1216025"/>
          </a:xfrm>
          <a:prstGeom prst="rect">
            <a:avLst/>
          </a:prstGeom>
          <a:noFill/>
          <a:ln w="9525">
            <a:noFill/>
            <a:miter lim="800000"/>
            <a:headEnd/>
            <a:tailEnd/>
          </a:ln>
          <a:effectLst/>
        </p:spPr>
        <p:txBody>
          <a:bodyPr vert="horz" wrap="square" lIns="91429" tIns="45714" rIns="91429" bIns="45714" numCol="1" anchor="b"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lIns="91429" tIns="45714" rIns="91429" bIns="45714">
            <a:prstTxWarp prst="textNoShape">
              <a:avLst/>
            </a:prstTxWarp>
          </a:bodyPr>
          <a:lstStyle/>
          <a:p>
            <a:pPr eaLnBrk="1" hangingPunct="1"/>
            <a:endParaRPr lang="en-US" i="0">
              <a:latin typeface="Times New Roman" charset="0"/>
            </a:endParaRPr>
          </a:p>
        </p:txBody>
      </p:sp>
      <p:sp>
        <p:nvSpPr>
          <p:cNvPr id="4915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prstTxWarp prst="textNoShape">
              <a:avLst/>
            </a:prstTxWarp>
          </a:bodyPr>
          <a:lstStyle/>
          <a:p>
            <a:endParaRPr lang="en-US"/>
          </a:p>
        </p:txBody>
      </p:sp>
      <p:sp>
        <p:nvSpPr>
          <p:cNvPr id="4915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1" hangingPunct="1">
              <a:defRPr sz="1200" i="0"/>
            </a:lvl1pPr>
          </a:lstStyle>
          <a:p>
            <a:endParaRPr lang="en-US"/>
          </a:p>
        </p:txBody>
      </p:sp>
      <p:sp>
        <p:nvSpPr>
          <p:cNvPr id="491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1" hangingPunct="1">
              <a:defRPr sz="1200" i="0"/>
            </a:lvl1pPr>
          </a:lstStyle>
          <a:p>
            <a:endParaRPr lang="en-US"/>
          </a:p>
        </p:txBody>
      </p:sp>
      <p:sp>
        <p:nvSpPr>
          <p:cNvPr id="49160"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1" hangingPunct="1">
              <a:defRPr sz="1200" i="0"/>
            </a:lvl1pPr>
          </a:lstStyle>
          <a:p>
            <a:fld id="{0157F33D-E711-CC40-A175-C2CA1F40B48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iming>
    <p:tnLst>
      <p:par>
        <p:cTn id="1" dur="indefinite" restart="never" nodeType="tmRoot"/>
      </p:par>
    </p:tnLst>
  </p:timing>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Arial" charset="0"/>
        </a:defRPr>
      </a:lvl2pPr>
      <a:lvl3pPr algn="l" rtl="0" fontAlgn="base">
        <a:spcBef>
          <a:spcPct val="0"/>
        </a:spcBef>
        <a:spcAft>
          <a:spcPct val="0"/>
        </a:spcAft>
        <a:defRPr sz="3800">
          <a:solidFill>
            <a:schemeClr val="tx2"/>
          </a:solidFill>
          <a:latin typeface="Arial" charset="0"/>
        </a:defRPr>
      </a:lvl3pPr>
      <a:lvl4pPr algn="l" rtl="0" fontAlgn="base">
        <a:spcBef>
          <a:spcPct val="0"/>
        </a:spcBef>
        <a:spcAft>
          <a:spcPct val="0"/>
        </a:spcAft>
        <a:defRPr sz="3800">
          <a:solidFill>
            <a:schemeClr val="tx2"/>
          </a:solidFill>
          <a:latin typeface="Arial" charset="0"/>
        </a:defRPr>
      </a:lvl4pPr>
      <a:lvl5pPr algn="l" rtl="0" fontAlgn="base">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469900" indent="-469900" algn="l" rtl="0" fontAlgn="base">
        <a:spcBef>
          <a:spcPct val="20000"/>
        </a:spcBef>
        <a:spcAft>
          <a:spcPct val="0"/>
        </a:spcAft>
        <a:buClr>
          <a:schemeClr val="accent2"/>
        </a:buClr>
        <a:buFont typeface="Wingdings"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2"/>
        <a:buChar char="n"/>
        <a:defRPr sz="2600">
          <a:solidFill>
            <a:schemeClr val="tx1"/>
          </a:solidFill>
          <a:latin typeface="+mn-lt"/>
          <a:ea typeface="ＭＳ Ｐゴシック" charset="-128"/>
        </a:defRPr>
      </a:lvl2pPr>
      <a:lvl3pPr marL="1304925" indent="-395288" algn="l" rtl="0" fontAlgn="base">
        <a:spcBef>
          <a:spcPct val="20000"/>
        </a:spcBef>
        <a:spcAft>
          <a:spcPct val="0"/>
        </a:spcAft>
        <a:buClr>
          <a:schemeClr val="accent2"/>
        </a:buClr>
        <a:buFont typeface="Wingdings" charset="2"/>
        <a:buChar char="o"/>
        <a:defRPr sz="2300">
          <a:solidFill>
            <a:schemeClr val="tx1"/>
          </a:solidFill>
          <a:latin typeface="+mn-lt"/>
          <a:ea typeface="ＭＳ Ｐゴシック" charset="-128"/>
        </a:defRPr>
      </a:lvl3pPr>
      <a:lvl4pPr marL="1693863" indent="-387350" algn="l" rtl="0" fontAlgn="base">
        <a:spcBef>
          <a:spcPct val="20000"/>
        </a:spcBef>
        <a:spcAft>
          <a:spcPct val="0"/>
        </a:spcAft>
        <a:buClr>
          <a:schemeClr val="accent2"/>
        </a:buClr>
        <a:buFont typeface="Wingdings" charset="2"/>
        <a:buChar char="n"/>
        <a:defRPr sz="2000">
          <a:solidFill>
            <a:schemeClr val="tx1"/>
          </a:solidFill>
          <a:latin typeface="+mn-lt"/>
          <a:ea typeface="ＭＳ Ｐゴシック" charset="-128"/>
        </a:defRPr>
      </a:lvl4pPr>
      <a:lvl5pPr marL="2093913" indent="-398463" algn="l" rtl="0" fontAlgn="base">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5pPr>
      <a:lvl6pPr marL="2551113" indent="-398463" algn="l" rtl="0" fontAlgn="base">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6pPr>
      <a:lvl7pPr marL="3008313" indent="-398463" algn="l" rtl="0" fontAlgn="base">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7pPr>
      <a:lvl8pPr marL="3465513" indent="-398463" algn="l" rtl="0" fontAlgn="base">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8pPr>
      <a:lvl9pPr marL="3922713" indent="-398463" algn="l" rtl="0" fontAlgn="base">
        <a:spcBef>
          <a:spcPct val="25000"/>
        </a:spcBef>
        <a:spcAft>
          <a:spcPct val="0"/>
        </a:spcAft>
        <a:buClr>
          <a:schemeClr val="accent2"/>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walsh@diabetesnet.com" TargetMode="Externa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hyperlink" Target="http://amytenderich.typepad.com/photos/uncategorized/2007/06/06/navigator_wear.jpg" TargetMode="External"/><Relationship Id="rId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1.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NULL" TargetMode="External"/><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hyperlink" Target="http://www.diabetesnet.com/diabetes_presentations/super-bolus.html" TargetMode="External"/><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Microsoft_Word_97_-_2004_Document1.doc"/><Relationship Id="rId5" Type="http://schemas.openxmlformats.org/officeDocument/2006/relationships/oleObject" Target="../embeddings/Microsoft_Excel_97_-_2004_Worksheet2.xls"/><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Microsoft_Excel_97_-_2004_Worksheet3.xls"/><Relationship Id="rId5" Type="http://schemas.openxmlformats.org/officeDocument/2006/relationships/oleObject" Target="../embeddings/Microsoft_Word_97_-_2004_Document4.doc"/><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jpeg"/><Relationship Id="rId3"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12.xml"/><Relationship Id="rId2"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jpeg"/><Relationship Id="rId1" Type="http://schemas.openxmlformats.org/officeDocument/2006/relationships/slideLayout" Target="../slideLayouts/slideLayout12.xml"/><Relationship Id="rId2" Type="http://schemas.openxmlformats.org/officeDocument/2006/relationships/image" Target="../media/image7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hyperlink" Target="http://www.diabetesnet.com/ishop/product_info.php?cPath=58&amp;products_id=691" TargetMode="External"/><Relationship Id="rId4" Type="http://schemas.openxmlformats.org/officeDocument/2006/relationships/image" Target="../media/image76.jpeg"/><Relationship Id="rId5" Type="http://schemas.openxmlformats.org/officeDocument/2006/relationships/hyperlink" Target="http://www.diabetesnet.com" TargetMode="External"/><Relationship Id="rId6" Type="http://schemas.openxmlformats.org/officeDocument/2006/relationships/image" Target="../media/image77.jpeg"/><Relationship Id="rId7" Type="http://schemas.openxmlformats.org/officeDocument/2006/relationships/image" Target="../media/image78.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40034" name="Rectangle 2"/>
          <p:cNvSpPr>
            <a:spLocks noGrp="1" noChangeArrowheads="1"/>
          </p:cNvSpPr>
          <p:nvPr>
            <p:ph type="ctrTitle"/>
          </p:nvPr>
        </p:nvSpPr>
        <p:spPr>
          <a:xfrm>
            <a:off x="685800" y="914400"/>
            <a:ext cx="8229600" cy="1447800"/>
          </a:xfrm>
        </p:spPr>
        <p:txBody>
          <a:bodyPr/>
          <a:lstStyle/>
          <a:p>
            <a:r>
              <a:rPr lang="en-US" dirty="0" smtClean="0">
                <a:effectLst>
                  <a:outerShdw blurRad="38100" dist="38100" dir="2700000" algn="tl">
                    <a:srgbClr val="DDDDDD"/>
                  </a:outerShdw>
                </a:effectLst>
              </a:rPr>
              <a:t>Emerging Technology</a:t>
            </a:r>
            <a:br>
              <a:rPr lang="en-US" dirty="0" smtClean="0">
                <a:effectLst>
                  <a:outerShdw blurRad="38100" dist="38100" dir="2700000" algn="tl">
                    <a:srgbClr val="DDDDDD"/>
                  </a:outerShdw>
                </a:effectLst>
              </a:rPr>
            </a:br>
            <a:r>
              <a:rPr lang="en-US" dirty="0" smtClean="0">
                <a:effectLst>
                  <a:outerShdw blurRad="38100" dist="38100" dir="2700000" algn="tl">
                    <a:srgbClr val="DDDDDD"/>
                  </a:outerShdw>
                </a:effectLst>
              </a:rPr>
              <a:t>Pumps And CGM</a:t>
            </a:r>
            <a:endParaRPr lang="en-US" sz="4400" dirty="0">
              <a:effectLst>
                <a:outerShdw blurRad="38100" dist="38100" dir="2700000" algn="tl">
                  <a:srgbClr val="DDDDDD"/>
                </a:outerShdw>
              </a:effectLst>
            </a:endParaRPr>
          </a:p>
        </p:txBody>
      </p:sp>
      <p:sp>
        <p:nvSpPr>
          <p:cNvPr id="4140035" name="Rectangle 3"/>
          <p:cNvSpPr>
            <a:spLocks noGrp="1" noChangeArrowheads="1"/>
          </p:cNvSpPr>
          <p:nvPr>
            <p:ph type="subTitle" idx="1"/>
          </p:nvPr>
        </p:nvSpPr>
        <p:spPr>
          <a:xfrm>
            <a:off x="5638800" y="2667000"/>
            <a:ext cx="3429000" cy="3810000"/>
          </a:xfrm>
        </p:spPr>
        <p:txBody>
          <a:bodyPr/>
          <a:lstStyle/>
          <a:p>
            <a:pPr>
              <a:spcBef>
                <a:spcPct val="0"/>
              </a:spcBef>
              <a:buClr>
                <a:schemeClr val="bg1"/>
              </a:buClr>
            </a:pPr>
            <a:r>
              <a:rPr lang="en-US" sz="1800" dirty="0">
                <a:solidFill>
                  <a:srgbClr val="000066"/>
                </a:solidFill>
                <a:effectLst>
                  <a:outerShdw blurRad="38100" dist="38100" dir="2700000" algn="tl">
                    <a:srgbClr val="DDDDDD"/>
                  </a:outerShdw>
                </a:effectLst>
              </a:rPr>
              <a:t>Children With Diabetes</a:t>
            </a:r>
            <a:endParaRPr lang="en-US" sz="1800" dirty="0" smtClean="0">
              <a:solidFill>
                <a:srgbClr val="000066"/>
              </a:solidFill>
              <a:effectLst>
                <a:outerShdw blurRad="38100" dist="38100" dir="2700000" algn="tl">
                  <a:srgbClr val="DDDDDD"/>
                </a:outerShdw>
              </a:effectLst>
            </a:endParaRPr>
          </a:p>
          <a:p>
            <a:pPr>
              <a:spcBef>
                <a:spcPct val="0"/>
              </a:spcBef>
              <a:buClr>
                <a:schemeClr val="bg1"/>
              </a:buClr>
            </a:pPr>
            <a:r>
              <a:rPr lang="en-US" sz="1800" dirty="0" smtClean="0">
                <a:solidFill>
                  <a:srgbClr val="000066"/>
                </a:solidFill>
                <a:effectLst>
                  <a:outerShdw blurRad="38100" dist="38100" dir="2700000" algn="tl">
                    <a:srgbClr val="DDDDDD"/>
                  </a:outerShdw>
                </a:effectLst>
              </a:rPr>
              <a:t>Charlotte, NC</a:t>
            </a:r>
          </a:p>
          <a:p>
            <a:pPr>
              <a:spcBef>
                <a:spcPct val="0"/>
              </a:spcBef>
              <a:buClr>
                <a:schemeClr val="bg1"/>
              </a:buClr>
            </a:pPr>
            <a:r>
              <a:rPr lang="en-US" sz="1800" dirty="0" smtClean="0">
                <a:solidFill>
                  <a:srgbClr val="000066"/>
                </a:solidFill>
                <a:effectLst>
                  <a:outerShdw blurRad="38100" dist="38100" dir="2700000" algn="tl">
                    <a:srgbClr val="DDDDDD"/>
                  </a:outerShdw>
                </a:effectLst>
              </a:rPr>
              <a:t>Sept. 4, 2010</a:t>
            </a:r>
            <a:r>
              <a:rPr lang="en-US" sz="900" dirty="0" smtClean="0"/>
              <a:t/>
            </a:r>
            <a:br>
              <a:rPr lang="en-US" sz="900" dirty="0" smtClean="0"/>
            </a:br>
            <a:endParaRPr lang="en-US" sz="900" dirty="0"/>
          </a:p>
          <a:p>
            <a:r>
              <a:rPr lang="en-US" sz="1400" dirty="0"/>
              <a:t>John Walsh, PA, CDE</a:t>
            </a:r>
          </a:p>
          <a:p>
            <a:r>
              <a:rPr lang="en-US" sz="1400" dirty="0">
                <a:hlinkClick r:id="rId3"/>
              </a:rPr>
              <a:t>jwalsh@diabetesnet.com</a:t>
            </a:r>
            <a:endParaRPr lang="en-US" sz="1400" dirty="0"/>
          </a:p>
          <a:p>
            <a:r>
              <a:rPr lang="en-US" sz="1400" dirty="0"/>
              <a:t>(619) 497-0900</a:t>
            </a:r>
          </a:p>
          <a:p>
            <a:r>
              <a:rPr lang="en-US" sz="1400" dirty="0">
                <a:effectLst>
                  <a:outerShdw blurRad="38100" dist="38100" dir="2700000" algn="tl">
                    <a:srgbClr val="DDDDDD"/>
                  </a:outerShdw>
                </a:effectLst>
              </a:rPr>
              <a:t>Advanced Metabolic Care + Research</a:t>
            </a:r>
          </a:p>
          <a:p>
            <a:r>
              <a:rPr lang="en-US" sz="1400" dirty="0">
                <a:effectLst>
                  <a:outerShdw blurRad="38100" dist="38100" dir="2700000" algn="tl">
                    <a:srgbClr val="DDDDDD"/>
                  </a:outerShdw>
                </a:effectLst>
              </a:rPr>
              <a:t>700 West El Norte Pkwy</a:t>
            </a:r>
          </a:p>
          <a:p>
            <a:r>
              <a:rPr lang="en-US" sz="1400" dirty="0">
                <a:effectLst>
                  <a:outerShdw blurRad="38100" dist="38100" dir="2700000" algn="tl">
                    <a:srgbClr val="DDDDDD"/>
                  </a:outerShdw>
                </a:effectLst>
              </a:rPr>
              <a:t>Escondido, CA 92126</a:t>
            </a:r>
            <a:endParaRPr lang="en-US" sz="1400" b="1" dirty="0">
              <a:effectLst>
                <a:outerShdw blurRad="38100" dist="38100" dir="2700000" algn="tl">
                  <a:srgbClr val="DDDDDD"/>
                </a:outerShdw>
              </a:effectLst>
            </a:endParaRPr>
          </a:p>
          <a:p>
            <a:r>
              <a:rPr lang="en-US" sz="1400" dirty="0">
                <a:effectLst>
                  <a:outerShdw blurRad="38100" dist="38100" dir="2700000" algn="tl">
                    <a:srgbClr val="DDDDDD"/>
                  </a:outerShdw>
                </a:effectLst>
              </a:rPr>
              <a:t>(760) 743-1431</a:t>
            </a:r>
            <a:endParaRPr lang="en-US" sz="1600" dirty="0">
              <a:effectLst>
                <a:outerShdw blurRad="38100" dist="38100" dir="2700000" algn="tl">
                  <a:srgbClr val="DDDDDD"/>
                </a:outerShdw>
              </a:effectLst>
            </a:endParaRPr>
          </a:p>
        </p:txBody>
      </p:sp>
      <p:pic>
        <p:nvPicPr>
          <p:cNvPr id="7" name="Picture 6" descr="Charlotte2.jpg"/>
          <p:cNvPicPr>
            <a:picLocks noChangeAspect="1"/>
          </p:cNvPicPr>
          <p:nvPr/>
        </p:nvPicPr>
        <p:blipFill>
          <a:blip r:embed="rId4"/>
          <a:stretch>
            <a:fillRect/>
          </a:stretch>
        </p:blipFill>
        <p:spPr>
          <a:xfrm>
            <a:off x="685799" y="2497666"/>
            <a:ext cx="4794607" cy="3200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72130" name="Rectangle 2"/>
          <p:cNvSpPr>
            <a:spLocks noGrp="1" noChangeArrowheads="1"/>
          </p:cNvSpPr>
          <p:nvPr>
            <p:ph type="title" idx="4294967295"/>
          </p:nvPr>
        </p:nvSpPr>
        <p:spPr>
          <a:xfrm>
            <a:off x="573088" y="762000"/>
            <a:ext cx="8342312" cy="758825"/>
          </a:xfrm>
        </p:spPr>
        <p:txBody>
          <a:bodyPr lIns="91440" tIns="45720" rIns="91440" bIns="45720" anchor="ctr"/>
          <a:lstStyle/>
          <a:p>
            <a:pPr>
              <a:lnSpc>
                <a:spcPct val="90000"/>
              </a:lnSpc>
            </a:pPr>
            <a:r>
              <a:rPr lang="en-US" sz="4000" dirty="0"/>
              <a:t>Components</a:t>
            </a:r>
          </a:p>
        </p:txBody>
      </p:sp>
      <p:pic>
        <p:nvPicPr>
          <p:cNvPr id="4272131" name="Picture 3" descr="STS-7 Sensor and App"/>
          <p:cNvPicPr>
            <a:picLocks noChangeAspect="1" noChangeArrowheads="1"/>
          </p:cNvPicPr>
          <p:nvPr/>
        </p:nvPicPr>
        <p:blipFill>
          <a:blip r:embed="rId3"/>
          <a:srcRect/>
          <a:stretch>
            <a:fillRect/>
          </a:stretch>
        </p:blipFill>
        <p:spPr bwMode="auto">
          <a:xfrm>
            <a:off x="0" y="3048000"/>
            <a:ext cx="3581400" cy="3076575"/>
          </a:xfrm>
          <a:prstGeom prst="rect">
            <a:avLst/>
          </a:prstGeom>
          <a:noFill/>
          <a:ln w="9525">
            <a:noFill/>
            <a:miter lim="800000"/>
            <a:headEnd/>
            <a:tailEnd/>
          </a:ln>
        </p:spPr>
      </p:pic>
      <p:sp>
        <p:nvSpPr>
          <p:cNvPr id="26629" name="Rectangle 5"/>
          <p:cNvSpPr>
            <a:spLocks noChangeArrowheads="1"/>
          </p:cNvSpPr>
          <p:nvPr/>
        </p:nvSpPr>
        <p:spPr bwMode="auto">
          <a:xfrm>
            <a:off x="533400" y="177800"/>
            <a:ext cx="7543800" cy="1143000"/>
          </a:xfrm>
          <a:prstGeom prst="rect">
            <a:avLst/>
          </a:prstGeom>
          <a:noFill/>
          <a:ln w="9525">
            <a:noFill/>
            <a:miter lim="800000"/>
            <a:headEnd/>
            <a:tailEnd/>
          </a:ln>
          <a:effectLst>
            <a:outerShdw dist="35921" dir="2700000" algn="ctr" rotWithShape="0">
              <a:schemeClr val="bg2">
                <a:alpha val="99962"/>
              </a:schemeClr>
            </a:outerShdw>
          </a:effectLst>
        </p:spPr>
        <p:txBody>
          <a:bodyPr anchor="ctr"/>
          <a:lstStyle/>
          <a:p>
            <a:pPr algn="ctr" eaLnBrk="1" hangingPunct="1">
              <a:lnSpc>
                <a:spcPct val="90000"/>
              </a:lnSpc>
              <a:defRPr/>
            </a:pPr>
            <a:endParaRPr lang="en-US" altLang="ko-KR" sz="3600" i="0">
              <a:solidFill>
                <a:schemeClr val="tx2"/>
              </a:solidFill>
              <a:latin typeface="Arial" pitchFamily="34" charset="0"/>
              <a:ea typeface="굴림" pitchFamily="34" charset="-127"/>
              <a:cs typeface="+mn-cs"/>
            </a:endParaRPr>
          </a:p>
        </p:txBody>
      </p:sp>
      <p:sp>
        <p:nvSpPr>
          <p:cNvPr id="26631" name="Text Box 7"/>
          <p:cNvSpPr txBox="1">
            <a:spLocks noChangeArrowheads="1"/>
          </p:cNvSpPr>
          <p:nvPr/>
        </p:nvSpPr>
        <p:spPr bwMode="auto">
          <a:xfrm>
            <a:off x="406400" y="2892425"/>
            <a:ext cx="2032000" cy="612775"/>
          </a:xfrm>
          <a:prstGeom prst="rect">
            <a:avLst/>
          </a:prstGeom>
          <a:noFill/>
          <a:ln w="9525">
            <a:noFill/>
            <a:miter lim="800000"/>
            <a:headEnd/>
            <a:tailEnd/>
          </a:ln>
          <a:effectLst>
            <a:outerShdw dist="25399" dir="2700000" algn="ctr" rotWithShape="0">
              <a:srgbClr val="FFFFFF"/>
            </a:outerShdw>
          </a:effectLst>
        </p:spPr>
        <p:txBody>
          <a:bodyPr wrap="none" anchor="ctr" anchorCtr="1">
            <a:prstTxWarp prst="textNoShape">
              <a:avLst/>
            </a:prstTxWarp>
          </a:bodyPr>
          <a:lstStyle/>
          <a:p>
            <a:pPr algn="ctr">
              <a:lnSpc>
                <a:spcPct val="85000"/>
              </a:lnSpc>
              <a:spcBef>
                <a:spcPct val="30000"/>
              </a:spcBef>
              <a:spcAft>
                <a:spcPct val="30000"/>
              </a:spcAft>
            </a:pPr>
            <a:r>
              <a:rPr lang="en-US" altLang="ko-KR" sz="2000" b="1" i="0">
                <a:solidFill>
                  <a:srgbClr val="0000FF"/>
                </a:solidFill>
                <a:ea typeface="굴림" charset="-127"/>
                <a:cs typeface="굴림" charset="-127"/>
              </a:rPr>
              <a:t>Sensor</a:t>
            </a:r>
          </a:p>
        </p:txBody>
      </p:sp>
      <p:sp>
        <p:nvSpPr>
          <p:cNvPr id="26632" name="Text Box 8"/>
          <p:cNvSpPr txBox="1">
            <a:spLocks noChangeArrowheads="1"/>
          </p:cNvSpPr>
          <p:nvPr/>
        </p:nvSpPr>
        <p:spPr bwMode="auto">
          <a:xfrm>
            <a:off x="3962400" y="3581400"/>
            <a:ext cx="2032000" cy="612775"/>
          </a:xfrm>
          <a:prstGeom prst="rect">
            <a:avLst/>
          </a:prstGeom>
          <a:noFill/>
          <a:ln w="9525">
            <a:noFill/>
            <a:miter lim="800000"/>
            <a:headEnd/>
            <a:tailEnd/>
          </a:ln>
          <a:effectLst>
            <a:outerShdw dist="25399" dir="2700000" algn="ctr" rotWithShape="0">
              <a:srgbClr val="FFFFFF"/>
            </a:outerShdw>
          </a:effectLst>
        </p:spPr>
        <p:txBody>
          <a:bodyPr wrap="none" anchor="ctr" anchorCtr="1">
            <a:prstTxWarp prst="textNoShape">
              <a:avLst/>
            </a:prstTxWarp>
          </a:bodyPr>
          <a:lstStyle/>
          <a:p>
            <a:pPr algn="ctr">
              <a:lnSpc>
                <a:spcPct val="85000"/>
              </a:lnSpc>
              <a:spcBef>
                <a:spcPct val="30000"/>
              </a:spcBef>
              <a:spcAft>
                <a:spcPct val="30000"/>
              </a:spcAft>
            </a:pPr>
            <a:r>
              <a:rPr lang="en-US" altLang="ko-KR" sz="2000" b="1" i="0">
                <a:solidFill>
                  <a:srgbClr val="0000FF"/>
                </a:solidFill>
                <a:ea typeface="굴림" charset="-127"/>
                <a:cs typeface="굴림" charset="-127"/>
              </a:rPr>
              <a:t>Receiver</a:t>
            </a:r>
          </a:p>
        </p:txBody>
      </p:sp>
      <p:sp>
        <p:nvSpPr>
          <p:cNvPr id="26633" name="Text Box 9"/>
          <p:cNvSpPr txBox="1">
            <a:spLocks noChangeArrowheads="1"/>
          </p:cNvSpPr>
          <p:nvPr/>
        </p:nvSpPr>
        <p:spPr bwMode="auto">
          <a:xfrm>
            <a:off x="3352800" y="5638800"/>
            <a:ext cx="2438400" cy="863600"/>
          </a:xfrm>
          <a:prstGeom prst="rect">
            <a:avLst/>
          </a:prstGeom>
          <a:noFill/>
          <a:ln w="9525">
            <a:noFill/>
            <a:miter lim="800000"/>
            <a:headEnd/>
            <a:tailEnd/>
          </a:ln>
          <a:effectLst>
            <a:outerShdw dist="25399" dir="2700000" algn="ctr" rotWithShape="0">
              <a:srgbClr val="FFFFFF"/>
            </a:outerShdw>
          </a:effectLst>
        </p:spPr>
        <p:txBody>
          <a:bodyPr wrap="none" anchor="ctr" anchorCtr="1">
            <a:prstTxWarp prst="textNoShape">
              <a:avLst/>
            </a:prstTxWarp>
          </a:bodyPr>
          <a:lstStyle/>
          <a:p>
            <a:pPr algn="ctr">
              <a:lnSpc>
                <a:spcPct val="75000"/>
              </a:lnSpc>
              <a:spcBef>
                <a:spcPct val="30000"/>
              </a:spcBef>
              <a:spcAft>
                <a:spcPct val="30000"/>
              </a:spcAft>
            </a:pPr>
            <a:r>
              <a:rPr lang="en-US" altLang="ko-KR" sz="2000" b="1" i="0">
                <a:solidFill>
                  <a:srgbClr val="0000FF"/>
                </a:solidFill>
                <a:ea typeface="굴림" charset="-127"/>
                <a:cs typeface="굴림" charset="-127"/>
              </a:rPr>
              <a:t>Transmitter</a:t>
            </a:r>
            <a:endParaRPr lang="en-US" altLang="ko-KR" sz="2000" b="1" i="0" baseline="30000">
              <a:solidFill>
                <a:srgbClr val="0000FF"/>
              </a:solidFill>
              <a:ea typeface="굴림" charset="-127"/>
              <a:cs typeface="굴림" charset="-127"/>
            </a:endParaRPr>
          </a:p>
        </p:txBody>
      </p:sp>
      <p:pic>
        <p:nvPicPr>
          <p:cNvPr id="4272136" name="Picture 8"/>
          <p:cNvPicPr>
            <a:picLocks noChangeAspect="1" noChangeArrowheads="1"/>
          </p:cNvPicPr>
          <p:nvPr/>
        </p:nvPicPr>
        <p:blipFill>
          <a:blip r:embed="rId4"/>
          <a:srcRect r="4907"/>
          <a:stretch>
            <a:fillRect/>
          </a:stretch>
        </p:blipFill>
        <p:spPr bwMode="auto">
          <a:xfrm>
            <a:off x="3781425" y="4837113"/>
            <a:ext cx="1476375" cy="876300"/>
          </a:xfrm>
          <a:prstGeom prst="rect">
            <a:avLst/>
          </a:prstGeom>
          <a:noFill/>
          <a:ln w="9525">
            <a:noFill/>
            <a:miter lim="800000"/>
            <a:headEnd/>
            <a:tailEnd/>
          </a:ln>
          <a:effectLst/>
        </p:spPr>
      </p:pic>
      <p:pic>
        <p:nvPicPr>
          <p:cNvPr id="4272137" name="Picture 10" descr="Receiver with 3hr trend"/>
          <p:cNvPicPr>
            <a:picLocks noChangeAspect="1" noChangeArrowheads="1"/>
          </p:cNvPicPr>
          <p:nvPr/>
        </p:nvPicPr>
        <p:blipFill>
          <a:blip r:embed="rId5"/>
          <a:srcRect/>
          <a:stretch>
            <a:fillRect/>
          </a:stretch>
        </p:blipFill>
        <p:spPr bwMode="auto">
          <a:xfrm>
            <a:off x="3733800" y="1730375"/>
            <a:ext cx="2743200" cy="1847850"/>
          </a:xfrm>
          <a:prstGeom prst="rect">
            <a:avLst/>
          </a:prstGeom>
          <a:noFill/>
          <a:ln w="9525">
            <a:noFill/>
            <a:miter lim="800000"/>
            <a:headEnd/>
            <a:tailEnd/>
          </a:ln>
        </p:spPr>
      </p:pic>
      <p:pic>
        <p:nvPicPr>
          <p:cNvPr id="4272138" name="Picture 10"/>
          <p:cNvPicPr>
            <a:picLocks noChangeAspect="1" noChangeArrowheads="1"/>
          </p:cNvPicPr>
          <p:nvPr/>
        </p:nvPicPr>
        <p:blipFill>
          <a:blip r:embed="rId6"/>
          <a:srcRect/>
          <a:stretch>
            <a:fillRect/>
          </a:stretch>
        </p:blipFill>
        <p:spPr bwMode="auto">
          <a:xfrm>
            <a:off x="6464300" y="2667000"/>
            <a:ext cx="2198688" cy="3295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1026"/>
          <p:cNvSpPr>
            <a:spLocks noGrp="1" noChangeArrowheads="1"/>
          </p:cNvSpPr>
          <p:nvPr>
            <p:ph type="title" idx="4294967295"/>
          </p:nvPr>
        </p:nvSpPr>
        <p:spPr>
          <a:xfrm>
            <a:off x="609600" y="914400"/>
            <a:ext cx="7467600" cy="746125"/>
          </a:xfrm>
        </p:spPr>
        <p:txBody>
          <a:bodyPr anchor="ctr"/>
          <a:lstStyle/>
          <a:p>
            <a:pPr eaLnBrk="1" hangingPunct="1"/>
            <a:r>
              <a:rPr lang="en-US" smtClean="0"/>
              <a:t>Why CGM Helps</a:t>
            </a:r>
          </a:p>
        </p:txBody>
      </p:sp>
      <p:sp>
        <p:nvSpPr>
          <p:cNvPr id="60419" name="Rectangle 1027"/>
          <p:cNvSpPr>
            <a:spLocks noGrp="1" noChangeArrowheads="1"/>
          </p:cNvSpPr>
          <p:nvPr>
            <p:ph type="body" idx="4294967295"/>
          </p:nvPr>
        </p:nvSpPr>
        <p:spPr>
          <a:xfrm>
            <a:off x="609600" y="1890713"/>
            <a:ext cx="7924800" cy="4129087"/>
          </a:xfrm>
        </p:spPr>
        <p:txBody>
          <a:bodyPr/>
          <a:lstStyle/>
          <a:p>
            <a:pPr marL="465138" indent="-465138" eaLnBrk="1" hangingPunct="1">
              <a:lnSpc>
                <a:spcPct val="80000"/>
              </a:lnSpc>
              <a:spcBef>
                <a:spcPts val="2280"/>
              </a:spcBef>
              <a:buFont typeface="Wingdings" charset="2"/>
              <a:buNone/>
              <a:defRPr/>
            </a:pPr>
            <a:r>
              <a:rPr lang="en-US" sz="2800" kern="1300" spc="10" dirty="0" smtClean="0"/>
              <a:t>Short Term Benefits</a:t>
            </a:r>
          </a:p>
          <a:p>
            <a:pPr marL="903288" lvl="1" indent="-465138" eaLnBrk="1" hangingPunct="1">
              <a:lnSpc>
                <a:spcPct val="80000"/>
              </a:lnSpc>
              <a:spcBef>
                <a:spcPts val="2280"/>
              </a:spcBef>
              <a:defRPr/>
            </a:pPr>
            <a:r>
              <a:rPr lang="en-US" sz="2400" kern="1300" spc="10" dirty="0" smtClean="0"/>
              <a:t>Minimize extreme BGs – tracking and trending minimizes extremes</a:t>
            </a:r>
          </a:p>
          <a:p>
            <a:pPr marL="903288" lvl="1" indent="-465138" eaLnBrk="1" hangingPunct="1">
              <a:lnSpc>
                <a:spcPct val="80000"/>
              </a:lnSpc>
              <a:spcBef>
                <a:spcPts val="2280"/>
              </a:spcBef>
              <a:defRPr/>
            </a:pPr>
            <a:r>
              <a:rPr lang="en-US" sz="2400" kern="1300" spc="10" dirty="0" smtClean="0"/>
              <a:t>Immediate feedback for what each meal/snack/exercise does – behavior mod made easy</a:t>
            </a:r>
          </a:p>
          <a:p>
            <a:pPr marL="903288" lvl="1" indent="-465138" eaLnBrk="1" hangingPunct="1">
              <a:lnSpc>
                <a:spcPct val="80000"/>
              </a:lnSpc>
              <a:spcBef>
                <a:spcPts val="2280"/>
              </a:spcBef>
              <a:defRPr/>
            </a:pPr>
            <a:r>
              <a:rPr lang="en-US" sz="2400" kern="1300" spc="10" dirty="0" smtClean="0"/>
              <a:t>Know the direction you’re going</a:t>
            </a:r>
          </a:p>
          <a:p>
            <a:pPr marL="903288" lvl="1" indent="-465138" eaLnBrk="1" hangingPunct="1">
              <a:lnSpc>
                <a:spcPct val="80000"/>
              </a:lnSpc>
              <a:spcBef>
                <a:spcPts val="2280"/>
              </a:spcBef>
              <a:defRPr/>
            </a:pPr>
            <a:r>
              <a:rPr lang="en-US" sz="2400" kern="1300" spc="10" dirty="0" err="1" smtClean="0"/>
              <a:t>Fingersticks</a:t>
            </a:r>
            <a:r>
              <a:rPr lang="en-US" sz="2400" kern="1300" spc="10" dirty="0" smtClean="0"/>
              <a:t> become more useful</a:t>
            </a:r>
          </a:p>
          <a:p>
            <a:pPr marL="903288" lvl="1" indent="-465138" eaLnBrk="1" hangingPunct="1">
              <a:lnSpc>
                <a:spcPct val="80000"/>
              </a:lnSpc>
              <a:spcBef>
                <a:spcPts val="2280"/>
              </a:spcBef>
              <a:defRPr/>
            </a:pPr>
            <a:endParaRPr lang="en-US" sz="2400" kern="1300" spc="10"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026"/>
          <p:cNvSpPr>
            <a:spLocks noGrp="1" noChangeArrowheads="1"/>
          </p:cNvSpPr>
          <p:nvPr>
            <p:ph type="title" idx="4294967295"/>
          </p:nvPr>
        </p:nvSpPr>
        <p:spPr>
          <a:xfrm>
            <a:off x="609600" y="914400"/>
            <a:ext cx="7467600" cy="746125"/>
          </a:xfrm>
        </p:spPr>
        <p:txBody>
          <a:bodyPr anchor="ctr"/>
          <a:lstStyle/>
          <a:p>
            <a:pPr eaLnBrk="1" hangingPunct="1"/>
            <a:r>
              <a:rPr lang="en-US" smtClean="0"/>
              <a:t>Why CGM Helps</a:t>
            </a:r>
          </a:p>
        </p:txBody>
      </p:sp>
      <p:sp>
        <p:nvSpPr>
          <p:cNvPr id="60419" name="Rectangle 1027"/>
          <p:cNvSpPr>
            <a:spLocks noGrp="1" noChangeArrowheads="1"/>
          </p:cNvSpPr>
          <p:nvPr>
            <p:ph type="body" idx="4294967295"/>
          </p:nvPr>
        </p:nvSpPr>
        <p:spPr>
          <a:xfrm>
            <a:off x="609600" y="2209800"/>
            <a:ext cx="7924800" cy="3962400"/>
          </a:xfrm>
        </p:spPr>
        <p:txBody>
          <a:bodyPr/>
          <a:lstStyle/>
          <a:p>
            <a:pPr marL="465138" indent="-465138" eaLnBrk="1" hangingPunct="1">
              <a:lnSpc>
                <a:spcPct val="80000"/>
              </a:lnSpc>
              <a:spcBef>
                <a:spcPts val="2280"/>
              </a:spcBef>
              <a:buFont typeface="Wingdings" charset="2"/>
              <a:buNone/>
              <a:defRPr/>
            </a:pPr>
            <a:r>
              <a:rPr lang="en-US" sz="2800" kern="1300" spc="10" dirty="0" smtClean="0"/>
              <a:t>Long Term Benefits</a:t>
            </a:r>
          </a:p>
          <a:p>
            <a:pPr marL="903288" lvl="1" indent="-465138" eaLnBrk="1" hangingPunct="1">
              <a:lnSpc>
                <a:spcPct val="80000"/>
              </a:lnSpc>
              <a:spcBef>
                <a:spcPts val="2280"/>
              </a:spcBef>
              <a:defRPr/>
            </a:pPr>
            <a:r>
              <a:rPr lang="en-US" sz="2400" kern="1300" spc="10" dirty="0" smtClean="0"/>
              <a:t>See your patterns</a:t>
            </a:r>
          </a:p>
          <a:p>
            <a:pPr marL="903288" lvl="1" indent="-465138" eaLnBrk="1" hangingPunct="1">
              <a:lnSpc>
                <a:spcPct val="80000"/>
              </a:lnSpc>
              <a:spcBef>
                <a:spcPts val="2280"/>
              </a:spcBef>
              <a:defRPr/>
            </a:pPr>
            <a:r>
              <a:rPr lang="en-US" sz="2400" kern="1300" spc="10" dirty="0" smtClean="0"/>
              <a:t>Test and tune basals, </a:t>
            </a:r>
            <a:br>
              <a:rPr lang="en-US" sz="2400" kern="1300" spc="10" dirty="0" smtClean="0"/>
            </a:br>
            <a:r>
              <a:rPr lang="en-US" sz="2400" kern="1300" spc="10" dirty="0" smtClean="0"/>
              <a:t>CarbF, CorrF</a:t>
            </a:r>
          </a:p>
          <a:p>
            <a:pPr marL="903288" lvl="1" indent="-465138" eaLnBrk="1" hangingPunct="1">
              <a:lnSpc>
                <a:spcPct val="80000"/>
              </a:lnSpc>
              <a:spcBef>
                <a:spcPts val="2280"/>
              </a:spcBef>
              <a:defRPr/>
            </a:pPr>
            <a:r>
              <a:rPr lang="en-US" sz="2400" kern="1300" spc="10" dirty="0" smtClean="0"/>
              <a:t>Avoid night lows and hypo unawareness</a:t>
            </a:r>
          </a:p>
          <a:p>
            <a:pPr marL="903288" lvl="1" indent="-465138" eaLnBrk="1" hangingPunct="1">
              <a:lnSpc>
                <a:spcPct val="80000"/>
              </a:lnSpc>
              <a:spcBef>
                <a:spcPts val="2280"/>
              </a:spcBef>
              <a:defRPr/>
            </a:pPr>
            <a:r>
              <a:rPr lang="en-US" sz="2400" kern="1300" spc="10" dirty="0" smtClean="0"/>
              <a:t>Peace of mind from fear of lows</a:t>
            </a:r>
          </a:p>
          <a:p>
            <a:pPr marL="903288" lvl="1" indent="-465138" eaLnBrk="1" hangingPunct="1">
              <a:lnSpc>
                <a:spcPct val="80000"/>
              </a:lnSpc>
              <a:spcBef>
                <a:spcPts val="2280"/>
              </a:spcBef>
              <a:defRPr/>
            </a:pPr>
            <a:endParaRPr lang="en-US" sz="2400" kern="1300" spc="10" dirty="0" smtClean="0"/>
          </a:p>
        </p:txBody>
      </p:sp>
      <p:pic>
        <p:nvPicPr>
          <p:cNvPr id="4" name="Picture 5" descr="cgms-week"/>
          <p:cNvPicPr>
            <a:picLocks noChangeAspect="1" noChangeArrowheads="1"/>
          </p:cNvPicPr>
          <p:nvPr/>
        </p:nvPicPr>
        <p:blipFill>
          <a:blip r:embed="rId2"/>
          <a:srcRect/>
          <a:stretch>
            <a:fillRect/>
          </a:stretch>
        </p:blipFill>
        <p:spPr bwMode="auto">
          <a:xfrm>
            <a:off x="4785232" y="1676400"/>
            <a:ext cx="4146044" cy="25908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47490" name="Title 1"/>
          <p:cNvSpPr>
            <a:spLocks noGrp="1"/>
          </p:cNvSpPr>
          <p:nvPr>
            <p:ph type="title" idx="4294967295"/>
          </p:nvPr>
        </p:nvSpPr>
        <p:spPr>
          <a:xfrm>
            <a:off x="609600" y="762000"/>
            <a:ext cx="8382000" cy="762000"/>
          </a:xfrm>
        </p:spPr>
        <p:txBody>
          <a:bodyPr lIns="91440" tIns="45720" rIns="91440" bIns="45720" anchor="ctr"/>
          <a:lstStyle/>
          <a:p>
            <a:pPr>
              <a:lnSpc>
                <a:spcPct val="80000"/>
              </a:lnSpc>
            </a:pPr>
            <a:r>
              <a:rPr lang="en-US" sz="4000" dirty="0" smtClean="0"/>
              <a:t>Systems</a:t>
            </a:r>
            <a:endParaRPr lang="en-US" sz="3200" dirty="0"/>
          </a:p>
        </p:txBody>
      </p:sp>
      <p:pic>
        <p:nvPicPr>
          <p:cNvPr id="3647491" name="Picture 4" descr="Black Receiver with Model"/>
          <p:cNvPicPr>
            <a:picLocks noChangeAspect="1" noChangeArrowheads="1"/>
          </p:cNvPicPr>
          <p:nvPr/>
        </p:nvPicPr>
        <p:blipFill>
          <a:blip r:embed="rId3"/>
          <a:srcRect/>
          <a:stretch>
            <a:fillRect/>
          </a:stretch>
        </p:blipFill>
        <p:spPr bwMode="auto">
          <a:xfrm>
            <a:off x="3027363" y="2667000"/>
            <a:ext cx="2687637" cy="2895600"/>
          </a:xfrm>
          <a:prstGeom prst="rect">
            <a:avLst/>
          </a:prstGeom>
          <a:noFill/>
          <a:ln w="9525">
            <a:noFill/>
            <a:miter lim="800000"/>
            <a:headEnd/>
            <a:tailEnd/>
          </a:ln>
        </p:spPr>
      </p:pic>
      <p:pic>
        <p:nvPicPr>
          <p:cNvPr id="3647492" name="Picture 5" descr="Torso Shot 3"/>
          <p:cNvPicPr>
            <a:picLocks noChangeAspect="1" noChangeArrowheads="1"/>
          </p:cNvPicPr>
          <p:nvPr/>
        </p:nvPicPr>
        <p:blipFill>
          <a:blip r:embed="rId4"/>
          <a:srcRect/>
          <a:stretch>
            <a:fillRect/>
          </a:stretch>
        </p:blipFill>
        <p:spPr bwMode="auto">
          <a:xfrm>
            <a:off x="6096000" y="2743200"/>
            <a:ext cx="2670175" cy="2797175"/>
          </a:xfrm>
          <a:prstGeom prst="rect">
            <a:avLst/>
          </a:prstGeom>
          <a:noFill/>
          <a:ln w="9525">
            <a:noFill/>
            <a:miter lim="800000"/>
            <a:headEnd/>
            <a:tailEnd/>
          </a:ln>
        </p:spPr>
      </p:pic>
      <p:pic>
        <p:nvPicPr>
          <p:cNvPr id="3647493" name="Picture 6" descr="Navigator_wear">
            <a:hlinkClick r:id="rId5"/>
          </p:cNvPr>
          <p:cNvPicPr>
            <a:picLocks noChangeAspect="1" noChangeArrowheads="1"/>
          </p:cNvPicPr>
          <p:nvPr/>
        </p:nvPicPr>
        <p:blipFill>
          <a:blip r:embed="rId6"/>
          <a:srcRect/>
          <a:stretch>
            <a:fillRect/>
          </a:stretch>
        </p:blipFill>
        <p:spPr bwMode="auto">
          <a:xfrm>
            <a:off x="457200" y="2519363"/>
            <a:ext cx="2209800" cy="3119437"/>
          </a:xfrm>
          <a:prstGeom prst="rect">
            <a:avLst/>
          </a:prstGeom>
          <a:noFill/>
          <a:ln w="9525">
            <a:noFill/>
            <a:miter lim="800000"/>
            <a:headEnd/>
            <a:tailEnd/>
          </a:ln>
        </p:spPr>
      </p:pic>
      <p:sp>
        <p:nvSpPr>
          <p:cNvPr id="3647494" name="Text Box 7"/>
          <p:cNvSpPr txBox="1">
            <a:spLocks noChangeArrowheads="1"/>
          </p:cNvSpPr>
          <p:nvPr/>
        </p:nvSpPr>
        <p:spPr bwMode="auto">
          <a:xfrm>
            <a:off x="457200" y="1846263"/>
            <a:ext cx="20574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i="0">
                <a:ea typeface="MS PGothic" pitchFamily="34" charset="-128"/>
                <a:cs typeface="MS PGothic" pitchFamily="34" charset="-128"/>
              </a:rPr>
              <a:t>Abbott FreeStyle Navigator</a:t>
            </a:r>
            <a:r>
              <a:rPr lang="en-US" sz="1800" i="0" baseline="30000">
                <a:ea typeface="MS PGothic" pitchFamily="34" charset="-128"/>
                <a:cs typeface="MS PGothic" pitchFamily="34" charset="-128"/>
              </a:rPr>
              <a:t>®</a:t>
            </a:r>
          </a:p>
        </p:txBody>
      </p:sp>
      <p:sp>
        <p:nvSpPr>
          <p:cNvPr id="3647495" name="Text Box 8"/>
          <p:cNvSpPr txBox="1">
            <a:spLocks noChangeArrowheads="1"/>
          </p:cNvSpPr>
          <p:nvPr/>
        </p:nvSpPr>
        <p:spPr bwMode="auto">
          <a:xfrm>
            <a:off x="3565525" y="1873250"/>
            <a:ext cx="1844675"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i="0">
                <a:ea typeface="MS PGothic" pitchFamily="34" charset="-128"/>
                <a:cs typeface="MS PGothic" pitchFamily="34" charset="-128"/>
              </a:rPr>
              <a:t>DexCom</a:t>
            </a:r>
            <a:r>
              <a:rPr lang="en-US" sz="1600" i="0">
                <a:ea typeface="Arial" charset="0"/>
                <a:cs typeface="Arial" charset="0"/>
              </a:rPr>
              <a:t>™</a:t>
            </a:r>
            <a:r>
              <a:rPr lang="en-US" sz="1800" i="0">
                <a:ea typeface="MS PGothic" pitchFamily="34" charset="-128"/>
                <a:cs typeface="MS PGothic" pitchFamily="34" charset="-128"/>
              </a:rPr>
              <a:t> SEVEN</a:t>
            </a:r>
            <a:r>
              <a:rPr lang="en-US" sz="1600" i="0" baseline="40000">
                <a:ea typeface="MS PGothic" pitchFamily="34" charset="-128"/>
                <a:cs typeface="MS PGothic" pitchFamily="34" charset="-128"/>
              </a:rPr>
              <a:t>® </a:t>
            </a:r>
            <a:r>
              <a:rPr lang="en-US" sz="1600" i="0">
                <a:ea typeface="MS PGothic" pitchFamily="34" charset="-128"/>
                <a:cs typeface="MS PGothic" pitchFamily="34" charset="-128"/>
              </a:rPr>
              <a:t>PLUS</a:t>
            </a:r>
            <a:endParaRPr lang="en-US" sz="1600" i="0" baseline="30000">
              <a:ea typeface="MS PGothic" pitchFamily="34" charset="-128"/>
              <a:cs typeface="MS PGothic" pitchFamily="34" charset="-128"/>
            </a:endParaRPr>
          </a:p>
        </p:txBody>
      </p:sp>
      <p:sp>
        <p:nvSpPr>
          <p:cNvPr id="3647496" name="Text Box 9"/>
          <p:cNvSpPr txBox="1">
            <a:spLocks noChangeArrowheads="1"/>
          </p:cNvSpPr>
          <p:nvPr/>
        </p:nvSpPr>
        <p:spPr bwMode="auto">
          <a:xfrm>
            <a:off x="5943600" y="1873250"/>
            <a:ext cx="29718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i="0" dirty="0">
                <a:ea typeface="MS PGothic" pitchFamily="34" charset="-128"/>
                <a:cs typeface="MS PGothic" pitchFamily="34" charset="-128"/>
              </a:rPr>
              <a:t>Medtronic </a:t>
            </a:r>
            <a:r>
              <a:rPr lang="en-US" sz="1800" i="0" dirty="0" err="1">
                <a:ea typeface="MS PGothic" pitchFamily="34" charset="-128"/>
                <a:cs typeface="MS PGothic" pitchFamily="34" charset="-128"/>
              </a:rPr>
              <a:t>MiniMed</a:t>
            </a:r>
            <a:r>
              <a:rPr lang="en-US" sz="1800" i="0" dirty="0" smtClean="0">
                <a:ea typeface="MS PGothic" pitchFamily="34" charset="-128"/>
                <a:cs typeface="MS PGothic" pitchFamily="34" charset="-128"/>
              </a:rPr>
              <a:t> Revel</a:t>
            </a:r>
            <a:r>
              <a:rPr lang="en-US" sz="1600" i="0" baseline="30000" dirty="0" smtClean="0">
                <a:ea typeface="MS PGothic" pitchFamily="34" charset="-128"/>
                <a:cs typeface="MS PGothic" pitchFamily="34" charset="-128"/>
              </a:rPr>
              <a:t>®</a:t>
            </a:r>
            <a:r>
              <a:rPr lang="en-US" sz="1800" i="0" dirty="0" smtClean="0">
                <a:ea typeface="MS PGothic" pitchFamily="34" charset="-128"/>
                <a:cs typeface="MS PGothic" pitchFamily="34" charset="-128"/>
              </a:rPr>
              <a:t> </a:t>
            </a:r>
            <a:r>
              <a:rPr lang="en-US" sz="1800" i="0" dirty="0">
                <a:ea typeface="MS PGothic" pitchFamily="34" charset="-128"/>
                <a:cs typeface="MS PGothic" pitchFamily="34" charset="-128"/>
              </a:rPr>
              <a:t>REAL-Time*</a:t>
            </a:r>
          </a:p>
        </p:txBody>
      </p:sp>
      <p:sp>
        <p:nvSpPr>
          <p:cNvPr id="3647497" name="TextBox 8"/>
          <p:cNvSpPr txBox="1">
            <a:spLocks noChangeArrowheads="1"/>
          </p:cNvSpPr>
          <p:nvPr/>
        </p:nvSpPr>
        <p:spPr bwMode="auto">
          <a:xfrm>
            <a:off x="606425" y="6273800"/>
            <a:ext cx="4913313" cy="304800"/>
          </a:xfrm>
          <a:prstGeom prst="rect">
            <a:avLst/>
          </a:prstGeom>
          <a:noFill/>
          <a:ln w="9525">
            <a:noFill/>
            <a:miter lim="800000"/>
            <a:headEnd/>
            <a:tailEnd/>
          </a:ln>
        </p:spPr>
        <p:txBody>
          <a:bodyPr wrap="none">
            <a:prstTxWarp prst="textNoShape">
              <a:avLst/>
            </a:prstTxWarp>
            <a:spAutoFit/>
          </a:bodyPr>
          <a:lstStyle/>
          <a:p>
            <a:r>
              <a:rPr lang="en-US" sz="1400" i="0">
                <a:ea typeface="MS PGothic" pitchFamily="34" charset="-128"/>
                <a:cs typeface="MS PGothic" pitchFamily="34" charset="-128"/>
              </a:rPr>
              <a:t>* Medtronic Guardian</a:t>
            </a:r>
            <a:r>
              <a:rPr lang="en-US" sz="1200" i="0" baseline="30000">
                <a:ea typeface="MS PGothic" pitchFamily="34" charset="-128"/>
                <a:cs typeface="MS PGothic" pitchFamily="34" charset="-128"/>
              </a:rPr>
              <a:t>®</a:t>
            </a:r>
            <a:r>
              <a:rPr lang="en-US" sz="1400" i="0">
                <a:ea typeface="MS PGothic" pitchFamily="34" charset="-128"/>
                <a:cs typeface="MS PGothic" pitchFamily="34" charset="-128"/>
              </a:rPr>
              <a:t> REAL-Time and I-Port also available.</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Why Don’t My CGM &amp; Meter Agree?</a:t>
            </a:r>
            <a:endParaRPr lang="en-US" sz="3600" dirty="0"/>
          </a:p>
        </p:txBody>
      </p:sp>
      <p:pic>
        <p:nvPicPr>
          <p:cNvPr id="5" name="Picture 4" descr="CGMSvsBG-FMaia.gif"/>
          <p:cNvPicPr>
            <a:picLocks noChangeAspect="1"/>
          </p:cNvPicPr>
          <p:nvPr/>
        </p:nvPicPr>
        <p:blipFill>
          <a:blip r:embed="rId2"/>
          <a:stretch>
            <a:fillRect/>
          </a:stretch>
        </p:blipFill>
        <p:spPr>
          <a:xfrm>
            <a:off x="5105400" y="1498645"/>
            <a:ext cx="3860800" cy="3547489"/>
          </a:xfrm>
          <a:prstGeom prst="rect">
            <a:avLst/>
          </a:prstGeom>
        </p:spPr>
      </p:pic>
      <p:sp>
        <p:nvSpPr>
          <p:cNvPr id="7" name="Text Placeholder 2"/>
          <p:cNvSpPr txBox="1">
            <a:spLocks/>
          </p:cNvSpPr>
          <p:nvPr/>
        </p:nvSpPr>
        <p:spPr bwMode="auto">
          <a:xfrm>
            <a:off x="76200" y="1828800"/>
            <a:ext cx="7891462" cy="41148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908050" lvl="1" indent="-436563" eaLnBrk="1" hangingPunct="1">
              <a:spcBef>
                <a:spcPts val="1080"/>
              </a:spcBef>
              <a:buClr>
                <a:schemeClr val="accent2"/>
              </a:buClr>
              <a:buFont typeface="Wingdings" charset="2"/>
              <a:buChar char="n"/>
            </a:pPr>
            <a:r>
              <a:rPr lang="en-US" sz="2000" i="0" kern="0" noProof="0" dirty="0" smtClean="0">
                <a:latin typeface="+mn-lt"/>
              </a:rPr>
              <a:t>“Accurate” m</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eter when control</a:t>
            </a:r>
            <a:r>
              <a:rPr kumimoji="0" lang="en-US" sz="2000" b="0" i="0" u="none" strike="noStrike" kern="0" cap="none" spc="0" normalizeH="0" noProof="0" dirty="0" smtClean="0">
                <a:ln>
                  <a:noFill/>
                </a:ln>
                <a:solidFill>
                  <a:schemeClr val="tx1"/>
                </a:solidFill>
                <a:effectLst/>
                <a:uLnTx/>
                <a:uFillTx/>
                <a:latin typeface="+mn-lt"/>
                <a:ea typeface="ＭＳ Ｐゴシック" charset="-128"/>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
            </a:r>
            <a:b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b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solution reads between 106 and</a:t>
            </a:r>
            <a:b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b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143 mg/dl </a:t>
            </a:r>
            <a:r>
              <a:rPr lang="en-US" sz="2000" i="0" kern="0" dirty="0" smtClean="0"/>
              <a:t>(BG = ~120 mg/dl) </a:t>
            </a:r>
            <a:endParaRPr kumimoji="0" lang="en-US" sz="2000" b="0" i="0" u="none" strike="noStrike" kern="0" cap="none" spc="0" normalizeH="0" baseline="0" noProof="0" dirty="0" smtClean="0">
              <a:ln>
                <a:noFill/>
              </a:ln>
              <a:solidFill>
                <a:schemeClr val="tx1"/>
              </a:solidFill>
              <a:effectLst/>
              <a:uLnTx/>
              <a:uFillTx/>
              <a:latin typeface="+mn-lt"/>
              <a:ea typeface="ＭＳ Ｐゴシック" charset="-128"/>
            </a:endParaRPr>
          </a:p>
          <a:p>
            <a:pPr marL="908050" marR="0" lvl="1" indent="-436563" algn="l" defTabSz="914400" rtl="0" eaLnBrk="1" fontAlgn="base" latinLnBrk="0" hangingPunct="1">
              <a:lnSpc>
                <a:spcPct val="100000"/>
              </a:lnSpc>
              <a:spcBef>
                <a:spcPts val="1080"/>
              </a:spcBef>
              <a:spcAft>
                <a:spcPct val="0"/>
              </a:spcAft>
              <a:buClr>
                <a:schemeClr val="accent2"/>
              </a:buClr>
              <a:buSzTx/>
              <a:buFont typeface="Wingdings" charset="2"/>
              <a:buChar char="n"/>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Excellent meter accuracy (+/– 10%) </a:t>
            </a:r>
            <a:b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b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 108 to 132 mg/dl for BG of 120</a:t>
            </a:r>
          </a:p>
          <a:p>
            <a:pPr marL="908050" marR="0" lvl="1" indent="-436563" algn="l" defTabSz="914400" rtl="0" eaLnBrk="1" fontAlgn="base" latinLnBrk="0" hangingPunct="1">
              <a:lnSpc>
                <a:spcPct val="100000"/>
              </a:lnSpc>
              <a:spcBef>
                <a:spcPts val="1080"/>
              </a:spcBef>
              <a:spcAft>
                <a:spcPct val="0"/>
              </a:spcAft>
              <a:buClr>
                <a:schemeClr val="accent2"/>
              </a:buClr>
              <a:buSzTx/>
              <a:buFont typeface="Wingdings" charset="2"/>
              <a:buChar char="n"/>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CGM is calibrated FROM meter</a:t>
            </a:r>
          </a:p>
          <a:p>
            <a:pPr marL="908050" marR="0" lvl="1" indent="-436563" algn="l" defTabSz="914400" rtl="0" eaLnBrk="1" fontAlgn="base" latinLnBrk="0" hangingPunct="1">
              <a:lnSpc>
                <a:spcPct val="100000"/>
              </a:lnSpc>
              <a:spcBef>
                <a:spcPts val="1080"/>
              </a:spcBef>
              <a:spcAft>
                <a:spcPct val="0"/>
              </a:spcAft>
              <a:buClr>
                <a:schemeClr val="accent2"/>
              </a:buClr>
              <a:buSzTx/>
              <a:buFont typeface="Wingdings" charset="2"/>
              <a:buChar char="n"/>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CGM accuracy is excellent when </a:t>
            </a:r>
            <a:b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b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deviation is +/– 15% or 102 to </a:t>
            </a:r>
            <a:b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b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138 mg/dl for BG of</a:t>
            </a:r>
            <a:r>
              <a:rPr kumimoji="0" lang="en-US" sz="2000" b="0" i="0" u="none" strike="noStrike" kern="0" cap="none" spc="0" normalizeH="0" noProof="0" dirty="0" smtClean="0">
                <a:ln>
                  <a:noFill/>
                </a:ln>
                <a:solidFill>
                  <a:schemeClr val="tx1"/>
                </a:solidFill>
                <a:effectLst/>
                <a:uLnTx/>
                <a:uFillTx/>
                <a:latin typeface="+mn-lt"/>
                <a:ea typeface="ＭＳ Ｐゴシック" charset="-128"/>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120</a:t>
            </a:r>
          </a:p>
          <a:p>
            <a:pPr marL="908050" marR="0" lvl="1" indent="-436563" algn="l" defTabSz="914400" rtl="0" eaLnBrk="1" fontAlgn="base" latinLnBrk="0" hangingPunct="1">
              <a:lnSpc>
                <a:spcPct val="100000"/>
              </a:lnSpc>
              <a:spcBef>
                <a:spcPts val="1080"/>
              </a:spcBef>
              <a:spcAft>
                <a:spcPct val="0"/>
              </a:spcAft>
              <a:buClr>
                <a:schemeClr val="accent2"/>
              </a:buClr>
              <a:buSzTx/>
              <a:buFont typeface="Wingdings" charset="2"/>
              <a:buChar char="n"/>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SO....meter may read low (108) and </a:t>
            </a:r>
            <a:b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b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CGM high (138) and BOTH be excellent with real BG of 120!</a:t>
            </a:r>
            <a:endParaRPr kumimoji="0" lang="en-US" sz="2000" b="0" i="0" u="none" strike="noStrike" kern="0" cap="none" spc="0" normalizeH="0" baseline="0" noProof="0" dirty="0">
              <a:ln>
                <a:noFill/>
              </a:ln>
              <a:solidFill>
                <a:schemeClr val="tx1"/>
              </a:solidFill>
              <a:effectLst/>
              <a:uLnTx/>
              <a:uFillTx/>
              <a:latin typeface="+mn-lt"/>
              <a:ea typeface="ＭＳ Ｐゴシック"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25378" name="Rectangle 2"/>
          <p:cNvSpPr>
            <a:spLocks noGrp="1" noChangeArrowheads="1"/>
          </p:cNvSpPr>
          <p:nvPr>
            <p:ph type="title"/>
          </p:nvPr>
        </p:nvSpPr>
        <p:spPr/>
        <p:txBody>
          <a:bodyPr/>
          <a:lstStyle/>
          <a:p>
            <a:r>
              <a:rPr lang="en-US" dirty="0"/>
              <a:t>Trends</a:t>
            </a:r>
            <a:r>
              <a:rPr lang="en-US" dirty="0" smtClean="0"/>
              <a:t> Are Better </a:t>
            </a:r>
            <a:r>
              <a:rPr lang="en-US" dirty="0"/>
              <a:t>Than </a:t>
            </a:r>
            <a:r>
              <a:rPr lang="en-US" dirty="0" smtClean="0"/>
              <a:t>Points</a:t>
            </a:r>
            <a:endParaRPr lang="en-US" dirty="0"/>
          </a:p>
        </p:txBody>
      </p:sp>
      <p:pic>
        <p:nvPicPr>
          <p:cNvPr id="4325379" name="Picture 3" descr="dexcom-ultra"/>
          <p:cNvPicPr>
            <a:picLocks noChangeAspect="1" noChangeArrowheads="1"/>
          </p:cNvPicPr>
          <p:nvPr/>
        </p:nvPicPr>
        <p:blipFill>
          <a:blip r:embed="rId2"/>
          <a:srcRect/>
          <a:stretch>
            <a:fillRect/>
          </a:stretch>
        </p:blipFill>
        <p:spPr bwMode="auto">
          <a:xfrm>
            <a:off x="1600200" y="2001838"/>
            <a:ext cx="5691188" cy="3789362"/>
          </a:xfrm>
          <a:prstGeom prst="rect">
            <a:avLst/>
          </a:prstGeom>
          <a:noFill/>
        </p:spPr>
      </p:pic>
      <p:sp>
        <p:nvSpPr>
          <p:cNvPr id="4325380" name="Rectangle 4"/>
          <p:cNvSpPr>
            <a:spLocks noChangeArrowheads="1"/>
          </p:cNvSpPr>
          <p:nvPr/>
        </p:nvSpPr>
        <p:spPr bwMode="auto">
          <a:xfrm>
            <a:off x="6248400" y="6400800"/>
            <a:ext cx="2843213" cy="304800"/>
          </a:xfrm>
          <a:prstGeom prst="rect">
            <a:avLst/>
          </a:prstGeom>
          <a:noFill/>
          <a:ln w="9525">
            <a:noFill/>
            <a:miter lim="800000"/>
            <a:headEnd/>
            <a:tailEnd/>
          </a:ln>
        </p:spPr>
        <p:txBody>
          <a:bodyPr wrap="none">
            <a:prstTxWarp prst="textNoShape">
              <a:avLst/>
            </a:prstTxWarp>
            <a:spAutoFit/>
          </a:bodyPr>
          <a:lstStyle/>
          <a:p>
            <a:r>
              <a:rPr lang="en-US" sz="1400" i="0">
                <a:latin typeface="Lucida Grande" charset="0"/>
              </a:rPr>
              <a:t>Photo courtesy Bernard Farrell </a:t>
            </a:r>
          </a:p>
        </p:txBody>
      </p:sp>
      <p:sp>
        <p:nvSpPr>
          <p:cNvPr id="4325381" name="Rectangle 5"/>
          <p:cNvSpPr>
            <a:spLocks noChangeArrowheads="1"/>
          </p:cNvSpPr>
          <p:nvPr/>
        </p:nvSpPr>
        <p:spPr bwMode="auto">
          <a:xfrm>
            <a:off x="7315200" y="2698750"/>
            <a:ext cx="1676400" cy="1187450"/>
          </a:xfrm>
          <a:prstGeom prst="rect">
            <a:avLst/>
          </a:prstGeom>
          <a:noFill/>
          <a:ln w="9525">
            <a:noFill/>
            <a:miter lim="800000"/>
            <a:headEnd/>
            <a:tailEnd/>
          </a:ln>
        </p:spPr>
        <p:txBody>
          <a:bodyPr>
            <a:prstTxWarp prst="textNoShape">
              <a:avLst/>
            </a:prstTxWarp>
            <a:spAutoFit/>
          </a:bodyPr>
          <a:lstStyle/>
          <a:p>
            <a:pPr algn="ctr"/>
            <a:r>
              <a:rPr lang="en-US" i="0">
                <a:latin typeface="Lucida Grande" charset="0"/>
              </a:rPr>
              <a:t>No clue what to do</a:t>
            </a:r>
          </a:p>
        </p:txBody>
      </p:sp>
      <p:sp>
        <p:nvSpPr>
          <p:cNvPr id="4325382" name="Rectangle 6"/>
          <p:cNvSpPr>
            <a:spLocks noChangeArrowheads="1"/>
          </p:cNvSpPr>
          <p:nvPr/>
        </p:nvSpPr>
        <p:spPr bwMode="auto">
          <a:xfrm>
            <a:off x="228600" y="2819400"/>
            <a:ext cx="1198563" cy="457200"/>
          </a:xfrm>
          <a:prstGeom prst="rect">
            <a:avLst/>
          </a:prstGeom>
          <a:noFill/>
          <a:ln w="9525">
            <a:noFill/>
            <a:miter lim="800000"/>
            <a:headEnd/>
            <a:tailEnd/>
          </a:ln>
        </p:spPr>
        <p:txBody>
          <a:bodyPr wrap="none">
            <a:prstTxWarp prst="textNoShape">
              <a:avLst/>
            </a:prstTxWarp>
            <a:spAutoFit/>
          </a:bodyPr>
          <a:lstStyle/>
          <a:p>
            <a:r>
              <a:rPr lang="en-US" i="0">
                <a:latin typeface="Lucida Grande" charset="0"/>
              </a:rPr>
              <a:t>Insight</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dirty="0" smtClean="0"/>
              <a:t>Exercise With Confidence</a:t>
            </a:r>
            <a:endParaRPr lang="en-US" dirty="0"/>
          </a:p>
        </p:txBody>
      </p:sp>
      <p:pic>
        <p:nvPicPr>
          <p:cNvPr id="206852" name="Picture 4" descr="kris"/>
          <p:cNvPicPr>
            <a:picLocks noChangeAspect="1" noChangeArrowheads="1"/>
          </p:cNvPicPr>
          <p:nvPr/>
        </p:nvPicPr>
        <p:blipFill>
          <a:blip r:embed="rId3"/>
          <a:srcRect/>
          <a:stretch>
            <a:fillRect/>
          </a:stretch>
        </p:blipFill>
        <p:spPr bwMode="auto">
          <a:xfrm>
            <a:off x="4419600" y="1676400"/>
            <a:ext cx="4267200" cy="3733800"/>
          </a:xfrm>
          <a:prstGeom prst="rect">
            <a:avLst/>
          </a:prstGeom>
          <a:noFill/>
          <a:ln w="9525">
            <a:noFill/>
            <a:miter lim="800000"/>
            <a:headEnd/>
            <a:tailEnd/>
          </a:ln>
        </p:spPr>
      </p:pic>
      <p:sp>
        <p:nvSpPr>
          <p:cNvPr id="206853" name="Text Box 5"/>
          <p:cNvSpPr txBox="1">
            <a:spLocks noChangeArrowheads="1"/>
          </p:cNvSpPr>
          <p:nvPr/>
        </p:nvSpPr>
        <p:spPr bwMode="auto">
          <a:xfrm>
            <a:off x="5257800" y="2743200"/>
            <a:ext cx="12192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206854" name="Text Box 6"/>
          <p:cNvSpPr txBox="1">
            <a:spLocks noChangeArrowheads="1"/>
          </p:cNvSpPr>
          <p:nvPr/>
        </p:nvSpPr>
        <p:spPr bwMode="auto">
          <a:xfrm>
            <a:off x="6858000" y="3124200"/>
            <a:ext cx="22860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206855" name="Text Box 7"/>
          <p:cNvSpPr txBox="1">
            <a:spLocks noChangeArrowheads="1"/>
          </p:cNvSpPr>
          <p:nvPr/>
        </p:nvSpPr>
        <p:spPr bwMode="auto">
          <a:xfrm>
            <a:off x="5334000" y="2057400"/>
            <a:ext cx="6858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pic>
        <p:nvPicPr>
          <p:cNvPr id="206856" name="Picture 8" descr="nick jonas  by TWILIGHT ROCKS."/>
          <p:cNvPicPr>
            <a:picLocks noChangeAspect="1" noChangeArrowheads="1"/>
          </p:cNvPicPr>
          <p:nvPr/>
        </p:nvPicPr>
        <p:blipFill>
          <a:blip r:embed="rId4"/>
          <a:srcRect/>
          <a:stretch>
            <a:fillRect/>
          </a:stretch>
        </p:blipFill>
        <p:spPr bwMode="auto">
          <a:xfrm>
            <a:off x="838200" y="1693334"/>
            <a:ext cx="3442097" cy="4495800"/>
          </a:xfrm>
          <a:prstGeom prst="rect">
            <a:avLst/>
          </a:prstGeom>
          <a:noFill/>
          <a:ln w="9525">
            <a:solidFill>
              <a:srgbClr val="8EB94E"/>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76194" name="Rectangle 2"/>
          <p:cNvSpPr>
            <a:spLocks noGrp="1" noChangeArrowheads="1"/>
          </p:cNvSpPr>
          <p:nvPr>
            <p:ph type="ctrTitle"/>
          </p:nvPr>
        </p:nvSpPr>
        <p:spPr/>
        <p:txBody>
          <a:bodyPr/>
          <a:lstStyle/>
          <a:p>
            <a:r>
              <a:rPr lang="en-US" dirty="0" smtClean="0"/>
              <a:t>Experimental </a:t>
            </a:r>
            <a:r>
              <a:rPr lang="en-US" dirty="0" err="1" smtClean="0"/>
              <a:t>CGMs</a:t>
            </a:r>
            <a:endParaRPr lang="en-US" dirty="0"/>
          </a:p>
        </p:txBody>
      </p:sp>
      <p:sp>
        <p:nvSpPr>
          <p:cNvPr id="4" name="Rectangle 3"/>
          <p:cNvSpPr/>
          <p:nvPr/>
        </p:nvSpPr>
        <p:spPr>
          <a:xfrm>
            <a:off x="2514600" y="3653135"/>
            <a:ext cx="4396055" cy="523220"/>
          </a:xfrm>
          <a:prstGeom prst="rect">
            <a:avLst/>
          </a:prstGeom>
        </p:spPr>
        <p:txBody>
          <a:bodyPr wrap="none">
            <a:spAutoFit/>
          </a:bodyPr>
          <a:lstStyle/>
          <a:p>
            <a:r>
              <a:rPr lang="en-US" sz="2800" i="0" dirty="0" smtClean="0"/>
              <a:t>Invasive and Non-Invasive</a:t>
            </a:r>
            <a:endParaRPr lang="en-US" sz="2800" i="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r>
              <a:rPr lang="en-US" dirty="0" smtClean="0"/>
              <a:t>Implanted CGM Systems</a:t>
            </a:r>
            <a:endParaRPr lang="en-US" dirty="0"/>
          </a:p>
        </p:txBody>
      </p:sp>
      <p:pic>
        <p:nvPicPr>
          <p:cNvPr id="215044" name="Picture 2" descr="Assembled Microystem"/>
          <p:cNvPicPr>
            <a:picLocks noChangeAspect="1" noChangeArrowheads="1"/>
          </p:cNvPicPr>
          <p:nvPr/>
        </p:nvPicPr>
        <p:blipFill>
          <a:blip r:embed="rId2"/>
          <a:srcRect/>
          <a:stretch>
            <a:fillRect/>
          </a:stretch>
        </p:blipFill>
        <p:spPr bwMode="auto">
          <a:xfrm>
            <a:off x="4724400" y="1676400"/>
            <a:ext cx="3428172" cy="2523134"/>
          </a:xfrm>
          <a:prstGeom prst="rect">
            <a:avLst/>
          </a:prstGeom>
          <a:noFill/>
          <a:ln w="9525">
            <a:noFill/>
            <a:miter lim="800000"/>
            <a:headEnd/>
            <a:tailEnd/>
          </a:ln>
        </p:spPr>
      </p:pic>
      <p:pic>
        <p:nvPicPr>
          <p:cNvPr id="215045" name="Picture 3"/>
          <p:cNvPicPr>
            <a:picLocks noChangeAspect="1" noChangeArrowheads="1"/>
          </p:cNvPicPr>
          <p:nvPr/>
        </p:nvPicPr>
        <p:blipFill>
          <a:blip r:embed="rId3">
            <a:lum bright="30000"/>
          </a:blip>
          <a:srcRect/>
          <a:stretch>
            <a:fillRect/>
          </a:stretch>
        </p:blipFill>
        <p:spPr bwMode="auto">
          <a:xfrm>
            <a:off x="609601" y="1676400"/>
            <a:ext cx="3124200" cy="2743056"/>
          </a:xfrm>
          <a:prstGeom prst="rect">
            <a:avLst/>
          </a:prstGeom>
          <a:noFill/>
          <a:ln w="9525">
            <a:noFill/>
            <a:miter lim="800000"/>
            <a:headEnd/>
            <a:tailEnd/>
          </a:ln>
        </p:spPr>
      </p:pic>
      <p:sp>
        <p:nvSpPr>
          <p:cNvPr id="215046" name="TextBox 5"/>
          <p:cNvSpPr txBox="1">
            <a:spLocks noChangeArrowheads="1"/>
          </p:cNvSpPr>
          <p:nvPr/>
        </p:nvSpPr>
        <p:spPr bwMode="auto">
          <a:xfrm>
            <a:off x="1524000" y="1676400"/>
            <a:ext cx="2362200" cy="400110"/>
          </a:xfrm>
          <a:prstGeom prst="rect">
            <a:avLst/>
          </a:prstGeom>
          <a:noFill/>
          <a:ln w="9525">
            <a:noFill/>
            <a:miter lim="800000"/>
            <a:headEnd/>
            <a:tailEnd/>
          </a:ln>
        </p:spPr>
        <p:txBody>
          <a:bodyPr wrap="square">
            <a:prstTxWarp prst="textNoShape">
              <a:avLst/>
            </a:prstTxWarp>
            <a:spAutoFit/>
          </a:bodyPr>
          <a:lstStyle/>
          <a:p>
            <a:r>
              <a:rPr lang="en-US" sz="2000" i="0" dirty="0" err="1">
                <a:solidFill>
                  <a:schemeClr val="bg1"/>
                </a:solidFill>
              </a:rPr>
              <a:t>Dexcom</a:t>
            </a:r>
            <a:r>
              <a:rPr lang="en-US" sz="2000" i="0" dirty="0">
                <a:solidFill>
                  <a:schemeClr val="bg1"/>
                </a:solidFill>
              </a:rPr>
              <a:t> G1</a:t>
            </a:r>
            <a:r>
              <a:rPr lang="en-US" sz="2000" i="0" dirty="0" smtClean="0">
                <a:solidFill>
                  <a:schemeClr val="bg1"/>
                </a:solidFill>
              </a:rPr>
              <a:t> 2004</a:t>
            </a:r>
            <a:endParaRPr lang="en-US" sz="2000" i="0" dirty="0">
              <a:solidFill>
                <a:schemeClr val="bg1"/>
              </a:solidFill>
            </a:endParaRPr>
          </a:p>
        </p:txBody>
      </p:sp>
      <p:sp>
        <p:nvSpPr>
          <p:cNvPr id="12" name="Rectangle 11"/>
          <p:cNvSpPr/>
          <p:nvPr/>
        </p:nvSpPr>
        <p:spPr>
          <a:xfrm>
            <a:off x="3135551" y="5314890"/>
            <a:ext cx="2350849" cy="400110"/>
          </a:xfrm>
          <a:prstGeom prst="rect">
            <a:avLst/>
          </a:prstGeom>
        </p:spPr>
        <p:txBody>
          <a:bodyPr wrap="none">
            <a:spAutoFit/>
          </a:bodyPr>
          <a:lstStyle/>
          <a:p>
            <a:r>
              <a:rPr lang="en-US" sz="2000" i="0" dirty="0" err="1" smtClean="0"/>
              <a:t>MicroCHIPS</a:t>
            </a:r>
            <a:r>
              <a:rPr lang="en-US" sz="2000" i="0" dirty="0" smtClean="0"/>
              <a:t> </a:t>
            </a:r>
            <a:r>
              <a:rPr lang="en-US" sz="2000" i="0" dirty="0"/>
              <a:t>I</a:t>
            </a:r>
            <a:r>
              <a:rPr lang="en-US" sz="2000" i="0" dirty="0" smtClean="0"/>
              <a:t>llume</a:t>
            </a:r>
            <a:endParaRPr lang="en-US" sz="2000" i="0" dirty="0"/>
          </a:p>
        </p:txBody>
      </p:sp>
      <p:pic>
        <p:nvPicPr>
          <p:cNvPr id="13" name="Picture 12" descr="CGMS-implantedMicroCHIPS.jpg"/>
          <p:cNvPicPr>
            <a:picLocks noChangeAspect="1"/>
          </p:cNvPicPr>
          <p:nvPr/>
        </p:nvPicPr>
        <p:blipFill>
          <a:blip r:embed="rId4"/>
          <a:stretch>
            <a:fillRect/>
          </a:stretch>
        </p:blipFill>
        <p:spPr>
          <a:xfrm>
            <a:off x="3048000" y="4191000"/>
            <a:ext cx="2540000" cy="1092200"/>
          </a:xfrm>
          <a:prstGeom prst="rect">
            <a:avLst/>
          </a:prstGeom>
        </p:spPr>
      </p:pic>
      <p:sp>
        <p:nvSpPr>
          <p:cNvPr id="14" name="Rectangle 13"/>
          <p:cNvSpPr/>
          <p:nvPr/>
        </p:nvSpPr>
        <p:spPr>
          <a:xfrm>
            <a:off x="6340854" y="6229290"/>
            <a:ext cx="1202946" cy="400110"/>
          </a:xfrm>
          <a:prstGeom prst="rect">
            <a:avLst/>
          </a:prstGeom>
        </p:spPr>
        <p:txBody>
          <a:bodyPr wrap="none">
            <a:spAutoFit/>
          </a:bodyPr>
          <a:lstStyle/>
          <a:p>
            <a:r>
              <a:rPr lang="en-US" sz="2000" i="0" dirty="0" err="1" smtClean="0"/>
              <a:t>GlySens</a:t>
            </a:r>
            <a:endParaRPr lang="en-US" sz="2000" dirty="0"/>
          </a:p>
        </p:txBody>
      </p:sp>
      <p:pic>
        <p:nvPicPr>
          <p:cNvPr id="15" name="Picture 14" descr="CGMS-Gough-implanted.jpg"/>
          <p:cNvPicPr>
            <a:picLocks noChangeAspect="1"/>
          </p:cNvPicPr>
          <p:nvPr/>
        </p:nvPicPr>
        <p:blipFill>
          <a:blip r:embed="rId5"/>
          <a:stretch>
            <a:fillRect/>
          </a:stretch>
        </p:blipFill>
        <p:spPr>
          <a:xfrm>
            <a:off x="5524500" y="4191000"/>
            <a:ext cx="2857500" cy="2019300"/>
          </a:xfrm>
          <a:prstGeom prst="rect">
            <a:avLst/>
          </a:prstGeom>
        </p:spPr>
      </p:pic>
      <p:pic>
        <p:nvPicPr>
          <p:cNvPr id="16" name="Content Placeholder 6" descr="CGMS-GlucoWizard-YaleU-Biorasis.jpg"/>
          <p:cNvPicPr>
            <a:picLocks noChangeAspect="1"/>
          </p:cNvPicPr>
          <p:nvPr/>
        </p:nvPicPr>
        <p:blipFill>
          <a:blip r:embed="rId6"/>
          <a:srcRect l="-54200" r="-54200"/>
          <a:stretch>
            <a:fillRect/>
          </a:stretch>
        </p:blipFill>
        <p:spPr bwMode="auto">
          <a:xfrm>
            <a:off x="-762000" y="4018280"/>
            <a:ext cx="5181600" cy="27635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15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ext Box 4"/>
          <p:cNvSpPr txBox="1">
            <a:spLocks noChangeArrowheads="1"/>
          </p:cNvSpPr>
          <p:nvPr/>
        </p:nvSpPr>
        <p:spPr bwMode="auto">
          <a:xfrm>
            <a:off x="609600" y="914400"/>
            <a:ext cx="8001000" cy="64633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600" i="0" dirty="0" smtClean="0"/>
              <a:t>Continuous Osmotic </a:t>
            </a:r>
            <a:r>
              <a:rPr lang="en-US" sz="3600" i="0" dirty="0"/>
              <a:t>Glucose Sensor</a:t>
            </a:r>
          </a:p>
        </p:txBody>
      </p:sp>
      <p:pic>
        <p:nvPicPr>
          <p:cNvPr id="212995" name="Picture 5" descr="lifecare-front-4"/>
          <p:cNvPicPr>
            <a:picLocks noChangeAspect="1" noChangeArrowheads="1"/>
          </p:cNvPicPr>
          <p:nvPr/>
        </p:nvPicPr>
        <p:blipFill>
          <a:blip r:embed="rId3"/>
          <a:srcRect/>
          <a:stretch>
            <a:fillRect/>
          </a:stretch>
        </p:blipFill>
        <p:spPr bwMode="auto">
          <a:xfrm>
            <a:off x="400050" y="1981200"/>
            <a:ext cx="4476750" cy="3072279"/>
          </a:xfrm>
          <a:prstGeom prst="rect">
            <a:avLst/>
          </a:prstGeom>
          <a:noFill/>
          <a:ln w="9525">
            <a:solidFill>
              <a:srgbClr val="8EB94E"/>
            </a:solidFill>
            <a:miter lim="800000"/>
            <a:headEnd/>
            <a:tailEnd/>
          </a:ln>
        </p:spPr>
      </p:pic>
      <p:sp>
        <p:nvSpPr>
          <p:cNvPr id="212996" name="Rectangle 3"/>
          <p:cNvSpPr>
            <a:spLocks noGrp="1" noChangeArrowheads="1"/>
          </p:cNvSpPr>
          <p:nvPr>
            <p:ph type="body" idx="1"/>
          </p:nvPr>
        </p:nvSpPr>
        <p:spPr>
          <a:xfrm>
            <a:off x="4495800" y="1905000"/>
            <a:ext cx="4495800" cy="3581400"/>
          </a:xfrm>
        </p:spPr>
        <p:txBody>
          <a:bodyPr/>
          <a:lstStyle/>
          <a:p>
            <a:pPr lvl="1"/>
            <a:r>
              <a:rPr lang="en-US" sz="2400" dirty="0" err="1"/>
              <a:t>LifeCare</a:t>
            </a:r>
            <a:r>
              <a:rPr lang="en-US" sz="2400" dirty="0"/>
              <a:t> (Bergen, Norway) is working on a CGM</a:t>
            </a:r>
            <a:r>
              <a:rPr lang="en-US" sz="2400" dirty="0" smtClean="0"/>
              <a:t> to </a:t>
            </a:r>
            <a:r>
              <a:rPr lang="en-US" sz="2400" dirty="0"/>
              <a:t>be implanted without </a:t>
            </a:r>
            <a:r>
              <a:rPr lang="en-US" sz="2400" dirty="0" smtClean="0"/>
              <a:t>surgery</a:t>
            </a:r>
          </a:p>
          <a:p>
            <a:pPr lvl="1"/>
            <a:r>
              <a:rPr lang="en-US" sz="2400" dirty="0" smtClean="0"/>
              <a:t>Currently testing immune system compatibility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06178" name="Rectangle 2"/>
          <p:cNvSpPr>
            <a:spLocks noGrp="1" noChangeArrowheads="1"/>
          </p:cNvSpPr>
          <p:nvPr>
            <p:ph type="title"/>
          </p:nvPr>
        </p:nvSpPr>
        <p:spPr/>
        <p:txBody>
          <a:bodyPr/>
          <a:lstStyle/>
          <a:p>
            <a:r>
              <a:rPr lang="en-US"/>
              <a:t>Disclosure</a:t>
            </a:r>
          </a:p>
        </p:txBody>
      </p:sp>
      <p:sp>
        <p:nvSpPr>
          <p:cNvPr id="3506179" name="Rectangle 3"/>
          <p:cNvSpPr>
            <a:spLocks noGrp="1" noChangeArrowheads="1"/>
          </p:cNvSpPr>
          <p:nvPr>
            <p:ph type="body" idx="1"/>
          </p:nvPr>
        </p:nvSpPr>
        <p:spPr>
          <a:xfrm>
            <a:off x="566738" y="1828800"/>
            <a:ext cx="8043862" cy="4343400"/>
          </a:xfrm>
        </p:spPr>
        <p:txBody>
          <a:bodyPr/>
          <a:lstStyle/>
          <a:p>
            <a:pPr lvl="1">
              <a:spcBef>
                <a:spcPct val="45000"/>
              </a:spcBef>
            </a:pPr>
            <a:r>
              <a:rPr lang="en-US" sz="2000" dirty="0"/>
              <a:t>Book sales –</a:t>
            </a:r>
            <a:r>
              <a:rPr lang="en-US" sz="2000" dirty="0" smtClean="0"/>
              <a:t> to all </a:t>
            </a:r>
            <a:r>
              <a:rPr lang="en-US" sz="2000" dirty="0"/>
              <a:t>pump companies</a:t>
            </a:r>
          </a:p>
          <a:p>
            <a:pPr lvl="1">
              <a:spcBef>
                <a:spcPct val="45000"/>
              </a:spcBef>
            </a:pPr>
            <a:r>
              <a:rPr lang="en-US" sz="2000" dirty="0"/>
              <a:t>Advisory Boards </a:t>
            </a:r>
            <a:r>
              <a:rPr lang="en-US" sz="2000" dirty="0" smtClean="0"/>
              <a:t>– Tandem </a:t>
            </a:r>
            <a:r>
              <a:rPr lang="en-US" sz="2000" dirty="0"/>
              <a:t>Diabetes, </a:t>
            </a:r>
            <a:r>
              <a:rPr lang="en-US" sz="2000" dirty="0" err="1"/>
              <a:t>Unomedical</a:t>
            </a:r>
            <a:endParaRPr lang="en-US" sz="2000" dirty="0"/>
          </a:p>
          <a:p>
            <a:pPr lvl="1">
              <a:spcBef>
                <a:spcPct val="45000"/>
              </a:spcBef>
            </a:pPr>
            <a:r>
              <a:rPr lang="en-US" sz="2000" dirty="0"/>
              <a:t>Consultant – Bayer,</a:t>
            </a:r>
            <a:r>
              <a:rPr lang="en-US" sz="2000" dirty="0" smtClean="0"/>
              <a:t> Roche </a:t>
            </a:r>
            <a:r>
              <a:rPr lang="en-US" sz="2000" dirty="0" err="1" smtClean="0"/>
              <a:t>Accu</a:t>
            </a:r>
            <a:r>
              <a:rPr lang="en-US" sz="2000" dirty="0" err="1"/>
              <a:t>-Chek</a:t>
            </a:r>
            <a:r>
              <a:rPr lang="en-US" sz="2000" dirty="0"/>
              <a:t>,</a:t>
            </a:r>
            <a:r>
              <a:rPr lang="en-US" sz="2000" dirty="0" smtClean="0"/>
              <a:t> Abbott, Tandem, </a:t>
            </a:r>
            <a:r>
              <a:rPr lang="en-US" sz="2000" dirty="0" err="1" smtClean="0"/>
              <a:t>Medingo</a:t>
            </a:r>
            <a:endParaRPr lang="en-US" sz="2000" dirty="0"/>
          </a:p>
          <a:p>
            <a:pPr lvl="1">
              <a:spcBef>
                <a:spcPct val="45000"/>
              </a:spcBef>
            </a:pPr>
            <a:r>
              <a:rPr lang="en-US" sz="2000" dirty="0"/>
              <a:t>Speakers Bureau – Tandem Diabetes</a:t>
            </a:r>
          </a:p>
          <a:p>
            <a:pPr lvl="1">
              <a:spcBef>
                <a:spcPct val="45000"/>
              </a:spcBef>
            </a:pPr>
            <a:r>
              <a:rPr lang="en-US" sz="2000" dirty="0"/>
              <a:t>Instructor – J&amp;J Diabetes Institute</a:t>
            </a:r>
          </a:p>
          <a:p>
            <a:pPr lvl="1">
              <a:spcBef>
                <a:spcPct val="45000"/>
              </a:spcBef>
            </a:pPr>
            <a:r>
              <a:rPr lang="en-US" sz="2000" dirty="0"/>
              <a:t>Sub-Investigator – </a:t>
            </a:r>
            <a:r>
              <a:rPr lang="en-US" sz="2000" dirty="0" err="1"/>
              <a:t>Glaxo</a:t>
            </a:r>
            <a:r>
              <a:rPr lang="en-US" sz="2000" dirty="0"/>
              <a:t> Smith Kline, Animus, </a:t>
            </a:r>
            <a:r>
              <a:rPr lang="en-US" sz="2000" dirty="0" err="1"/>
              <a:t>Sanofi</a:t>
            </a:r>
            <a:r>
              <a:rPr lang="en-US" sz="2000" dirty="0"/>
              <a:t>-Aventis, Bayer, </a:t>
            </a:r>
            <a:r>
              <a:rPr lang="en-US" sz="2000" dirty="0" err="1"/>
              <a:t>Biodel</a:t>
            </a:r>
            <a:r>
              <a:rPr lang="en-US" sz="2000" dirty="0"/>
              <a:t>, </a:t>
            </a:r>
            <a:r>
              <a:rPr lang="en-US" sz="2000" dirty="0" err="1"/>
              <a:t>Dexcom</a:t>
            </a:r>
            <a:r>
              <a:rPr lang="en-US" sz="2000" dirty="0"/>
              <a:t>, Novo Nordisk</a:t>
            </a:r>
          </a:p>
          <a:p>
            <a:pPr lvl="1">
              <a:spcBef>
                <a:spcPct val="45000"/>
              </a:spcBef>
            </a:pPr>
            <a:r>
              <a:rPr lang="en-US" sz="2000" dirty="0"/>
              <a:t>Pump Trainer – </a:t>
            </a:r>
            <a:r>
              <a:rPr lang="en-US" sz="2000" dirty="0" err="1"/>
              <a:t>Accu-Chek</a:t>
            </a:r>
            <a:r>
              <a:rPr lang="en-US" sz="2000" dirty="0"/>
              <a:t>, Animas, </a:t>
            </a:r>
            <a:r>
              <a:rPr lang="en-US" sz="2000" dirty="0" smtClean="0"/>
              <a:t>Medtronic, </a:t>
            </a:r>
            <a:r>
              <a:rPr lang="en-US" sz="2000" dirty="0" err="1" smtClean="0"/>
              <a:t>Omnipod</a:t>
            </a:r>
            <a:endParaRPr lang="en-US" sz="2000" dirty="0" smtClean="0"/>
          </a:p>
          <a:p>
            <a:pPr lvl="1">
              <a:spcBef>
                <a:spcPct val="45000"/>
              </a:spcBef>
            </a:pPr>
            <a:r>
              <a:rPr lang="en-US" sz="2000" dirty="0"/>
              <a:t>Web Advertising –</a:t>
            </a:r>
            <a:r>
              <a:rPr lang="en-US" sz="2000" dirty="0" err="1"/>
              <a:t>Sanofi</a:t>
            </a:r>
            <a:r>
              <a:rPr lang="en-US" sz="2000" dirty="0"/>
              <a:t>-Aventis, </a:t>
            </a:r>
            <a:r>
              <a:rPr lang="en-US" sz="2000" dirty="0" err="1"/>
              <a:t>Sooil</a:t>
            </a:r>
            <a:r>
              <a:rPr lang="en-US" sz="2000" dirty="0"/>
              <a:t>, Medtronic, Animas, </a:t>
            </a:r>
            <a:r>
              <a:rPr lang="en-US" sz="2000" dirty="0" err="1"/>
              <a:t>Accu-Chek</a:t>
            </a:r>
            <a:r>
              <a:rPr lang="en-US" sz="2000" dirty="0"/>
              <a:t>, Abbott, etc.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Implanted </a:t>
            </a:r>
            <a:r>
              <a:rPr lang="en-US" dirty="0" err="1" smtClean="0"/>
              <a:t>Flourescent</a:t>
            </a:r>
            <a:r>
              <a:rPr lang="en-US" dirty="0" smtClean="0"/>
              <a:t> Sensors</a:t>
            </a:r>
            <a:endParaRPr lang="en-US" dirty="0"/>
          </a:p>
        </p:txBody>
      </p:sp>
      <p:sp>
        <p:nvSpPr>
          <p:cNvPr id="3" name="Content Placeholder 2"/>
          <p:cNvSpPr>
            <a:spLocks noGrp="1"/>
          </p:cNvSpPr>
          <p:nvPr>
            <p:ph idx="1"/>
          </p:nvPr>
        </p:nvSpPr>
        <p:spPr>
          <a:xfrm>
            <a:off x="838200" y="2133600"/>
            <a:ext cx="7729538" cy="3886200"/>
          </a:xfrm>
        </p:spPr>
        <p:txBody>
          <a:bodyPr/>
          <a:lstStyle/>
          <a:p>
            <a:pPr lvl="1">
              <a:buNone/>
            </a:pPr>
            <a:r>
              <a:rPr lang="en-US" dirty="0" err="1" smtClean="0"/>
              <a:t>Flourescent</a:t>
            </a:r>
            <a:r>
              <a:rPr lang="en-US" dirty="0" smtClean="0"/>
              <a:t> molecule changes color as glucose rises and falls. LED serves as light source.</a:t>
            </a:r>
          </a:p>
          <a:p>
            <a:pPr lvl="1">
              <a:buNone/>
            </a:pPr>
            <a:endParaRPr lang="en-US" dirty="0" smtClean="0"/>
          </a:p>
          <a:p>
            <a:pPr lvl="1">
              <a:buNone/>
            </a:pPr>
            <a:r>
              <a:rPr lang="en-US" dirty="0" smtClean="0"/>
              <a:t>Potential Advantages:</a:t>
            </a:r>
          </a:p>
          <a:p>
            <a:pPr lvl="1"/>
            <a:r>
              <a:rPr lang="en-US" dirty="0" smtClean="0"/>
              <a:t>Small size</a:t>
            </a:r>
          </a:p>
          <a:p>
            <a:pPr lvl="1"/>
            <a:r>
              <a:rPr lang="en-US" dirty="0" smtClean="0"/>
              <a:t>Low power or locally generated power</a:t>
            </a:r>
          </a:p>
          <a:p>
            <a:pPr lvl="1"/>
            <a:r>
              <a:rPr lang="en-US" dirty="0" smtClean="0"/>
              <a:t>Long life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Text Box 4"/>
          <p:cNvSpPr txBox="1">
            <a:spLocks noChangeArrowheads="1"/>
          </p:cNvSpPr>
          <p:nvPr/>
        </p:nvSpPr>
        <p:spPr bwMode="auto">
          <a:xfrm>
            <a:off x="1524000" y="990600"/>
            <a:ext cx="56388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pic>
        <p:nvPicPr>
          <p:cNvPr id="216067" name="Picture 6" descr="NBM-200MP"/>
          <p:cNvPicPr>
            <a:picLocks noChangeAspect="1" noChangeArrowheads="1"/>
          </p:cNvPicPr>
          <p:nvPr/>
        </p:nvPicPr>
        <p:blipFill>
          <a:blip r:embed="rId3"/>
          <a:srcRect/>
          <a:stretch>
            <a:fillRect/>
          </a:stretch>
        </p:blipFill>
        <p:spPr bwMode="auto">
          <a:xfrm>
            <a:off x="1371600" y="1676400"/>
            <a:ext cx="6507756" cy="2057400"/>
          </a:xfrm>
          <a:prstGeom prst="rect">
            <a:avLst/>
          </a:prstGeom>
          <a:noFill/>
          <a:ln w="9525">
            <a:solidFill>
              <a:srgbClr val="8EB94E"/>
            </a:solidFill>
            <a:miter lim="800000"/>
            <a:headEnd/>
            <a:tailEnd/>
          </a:ln>
        </p:spPr>
      </p:pic>
      <p:sp>
        <p:nvSpPr>
          <p:cNvPr id="216068" name="Rectangle 14"/>
          <p:cNvSpPr>
            <a:spLocks noGrp="1" noChangeArrowheads="1"/>
          </p:cNvSpPr>
          <p:nvPr>
            <p:ph type="title" idx="4294967295"/>
          </p:nvPr>
        </p:nvSpPr>
        <p:spPr/>
        <p:txBody>
          <a:bodyPr/>
          <a:lstStyle/>
          <a:p>
            <a:r>
              <a:rPr lang="en-US" sz="3600" dirty="0" smtClean="0"/>
              <a:t>Non-Invasive Optical CGM</a:t>
            </a:r>
            <a:endParaRPr lang="en-US" sz="3600" dirty="0"/>
          </a:p>
        </p:txBody>
      </p:sp>
      <p:sp>
        <p:nvSpPr>
          <p:cNvPr id="216069" name="Rectangle 15"/>
          <p:cNvSpPr>
            <a:spLocks noGrp="1" noChangeArrowheads="1"/>
          </p:cNvSpPr>
          <p:nvPr>
            <p:ph type="body" idx="4294967295"/>
          </p:nvPr>
        </p:nvSpPr>
        <p:spPr>
          <a:xfrm>
            <a:off x="457200" y="3886200"/>
            <a:ext cx="8610600" cy="2819400"/>
          </a:xfrm>
        </p:spPr>
        <p:txBody>
          <a:bodyPr/>
          <a:lstStyle/>
          <a:p>
            <a:pPr>
              <a:buFontTx/>
              <a:buNone/>
            </a:pPr>
            <a:r>
              <a:rPr lang="en-US" sz="2400" dirty="0" err="1"/>
              <a:t>OrSense’s</a:t>
            </a:r>
            <a:r>
              <a:rPr lang="en-US" sz="2400" dirty="0"/>
              <a:t> NBM-</a:t>
            </a:r>
            <a:r>
              <a:rPr lang="en-US" sz="2400" dirty="0" smtClean="0"/>
              <a:t>200G uses near infrared light scattering to measure glucose levels.</a:t>
            </a:r>
          </a:p>
          <a:p>
            <a:pPr lvl="1"/>
            <a:r>
              <a:rPr lang="en-US" sz="2400" dirty="0" smtClean="0"/>
              <a:t>Easy to use but likely less accurate than current </a:t>
            </a:r>
            <a:r>
              <a:rPr lang="en-US" sz="2400" dirty="0" err="1" smtClean="0"/>
              <a:t>CGMs</a:t>
            </a:r>
            <a:endParaRPr lang="en-US" sz="2400" dirty="0" smtClean="0"/>
          </a:p>
          <a:p>
            <a:pPr lvl="1"/>
            <a:r>
              <a:rPr lang="en-US" sz="2400" dirty="0"/>
              <a:t>Tested on over 450 subjects</a:t>
            </a:r>
            <a:endParaRPr lang="en-US" sz="2400" dirty="0" smtClean="0"/>
          </a:p>
          <a:p>
            <a:pPr lvl="1"/>
            <a:r>
              <a:rPr lang="en-US" sz="2400" dirty="0" smtClean="0"/>
              <a:t>Investigational stage</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p:txBody>
          <a:bodyPr/>
          <a:lstStyle/>
          <a:p>
            <a:r>
              <a:rPr lang="en-US" dirty="0" smtClean="0"/>
              <a:t>Non-Invasive Eye Patch CGM</a:t>
            </a:r>
            <a:endParaRPr lang="en-US" dirty="0"/>
          </a:p>
        </p:txBody>
      </p:sp>
      <p:sp>
        <p:nvSpPr>
          <p:cNvPr id="222212" name="Text Box 4"/>
          <p:cNvSpPr txBox="1">
            <a:spLocks noChangeArrowheads="1"/>
          </p:cNvSpPr>
          <p:nvPr/>
        </p:nvSpPr>
        <p:spPr bwMode="auto">
          <a:xfrm>
            <a:off x="4953000" y="1788855"/>
            <a:ext cx="4038600" cy="2246769"/>
          </a:xfrm>
          <a:prstGeom prst="rect">
            <a:avLst/>
          </a:prstGeom>
          <a:noFill/>
          <a:ln w="9525">
            <a:noFill/>
            <a:miter lim="800000"/>
            <a:headEnd/>
            <a:tailEnd/>
          </a:ln>
        </p:spPr>
        <p:txBody>
          <a:bodyPr wrap="square">
            <a:prstTxWarp prst="textNoShape">
              <a:avLst/>
            </a:prstTxWarp>
            <a:spAutoFit/>
          </a:bodyPr>
          <a:lstStyle/>
          <a:p>
            <a:r>
              <a:rPr lang="en-US" sz="2000" i="0" dirty="0" err="1" smtClean="0">
                <a:solidFill>
                  <a:srgbClr val="000000"/>
                </a:solidFill>
              </a:rPr>
              <a:t>Nanoparticles</a:t>
            </a:r>
            <a:r>
              <a:rPr lang="en-US" sz="2000" i="0" dirty="0" smtClean="0">
                <a:solidFill>
                  <a:srgbClr val="000000"/>
                </a:solidFill>
              </a:rPr>
              <a:t> embedded in </a:t>
            </a:r>
            <a:r>
              <a:rPr lang="en-US" sz="2000" i="0" dirty="0" err="1" smtClean="0">
                <a:solidFill>
                  <a:srgbClr val="000000"/>
                </a:solidFill>
              </a:rPr>
              <a:t>hydrogel</a:t>
            </a:r>
            <a:r>
              <a:rPr lang="en-US" sz="2000" i="0" dirty="0" smtClean="0">
                <a:solidFill>
                  <a:srgbClr val="000000"/>
                </a:solidFill>
              </a:rPr>
              <a:t> lens reacts </a:t>
            </a:r>
            <a:r>
              <a:rPr lang="en-US" sz="2000" i="0" dirty="0">
                <a:solidFill>
                  <a:srgbClr val="000000"/>
                </a:solidFill>
              </a:rPr>
              <a:t>with glucose</a:t>
            </a:r>
            <a:r>
              <a:rPr lang="en-US" sz="2000" i="0" dirty="0" smtClean="0">
                <a:solidFill>
                  <a:srgbClr val="000000"/>
                </a:solidFill>
              </a:rPr>
              <a:t> in tears</a:t>
            </a:r>
          </a:p>
          <a:p>
            <a:r>
              <a:rPr lang="en-US" sz="2000" i="0" dirty="0" smtClean="0">
                <a:solidFill>
                  <a:srgbClr val="000000"/>
                </a:solidFill>
              </a:rPr>
              <a:t>Chemical </a:t>
            </a:r>
            <a:r>
              <a:rPr lang="en-US" sz="2000" i="0" dirty="0">
                <a:solidFill>
                  <a:srgbClr val="000000"/>
                </a:solidFill>
              </a:rPr>
              <a:t>reaction</a:t>
            </a:r>
            <a:r>
              <a:rPr lang="en-US" sz="2000" i="0" dirty="0" smtClean="0">
                <a:solidFill>
                  <a:srgbClr val="000000"/>
                </a:solidFill>
              </a:rPr>
              <a:t> changes color </a:t>
            </a:r>
            <a:r>
              <a:rPr lang="en-US" sz="2000" i="0" dirty="0">
                <a:solidFill>
                  <a:srgbClr val="000000"/>
                </a:solidFill>
              </a:rPr>
              <a:t>of</a:t>
            </a:r>
            <a:r>
              <a:rPr lang="en-US" sz="2000" i="0" dirty="0" smtClean="0">
                <a:solidFill>
                  <a:srgbClr val="000000"/>
                </a:solidFill>
              </a:rPr>
              <a:t> lens. </a:t>
            </a:r>
          </a:p>
          <a:p>
            <a:r>
              <a:rPr lang="en-US" sz="2000" i="0" dirty="0" smtClean="0">
                <a:solidFill>
                  <a:srgbClr val="000000"/>
                </a:solidFill>
              </a:rPr>
              <a:t>Exterior device (glasses) read glucose from color change</a:t>
            </a:r>
            <a:endParaRPr lang="en-US" sz="2000" i="0" dirty="0">
              <a:solidFill>
                <a:srgbClr val="000000"/>
              </a:solidFill>
            </a:endParaRPr>
          </a:p>
        </p:txBody>
      </p:sp>
      <p:pic>
        <p:nvPicPr>
          <p:cNvPr id="222213" name="Picture 5" descr="imageZ1261395835"/>
          <p:cNvPicPr>
            <a:picLocks noChangeAspect="1" noChangeArrowheads="1"/>
          </p:cNvPicPr>
          <p:nvPr/>
        </p:nvPicPr>
        <p:blipFill>
          <a:blip r:embed="rId3"/>
          <a:srcRect/>
          <a:stretch>
            <a:fillRect/>
          </a:stretch>
        </p:blipFill>
        <p:spPr bwMode="auto">
          <a:xfrm>
            <a:off x="609600" y="1676400"/>
            <a:ext cx="4164013" cy="3276600"/>
          </a:xfrm>
          <a:prstGeom prst="rect">
            <a:avLst/>
          </a:prstGeom>
          <a:noFill/>
          <a:ln w="9525">
            <a:solidFill>
              <a:srgbClr val="8EB94E"/>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t>CGM And Pump Choices</a:t>
            </a:r>
          </a:p>
        </p:txBody>
      </p:sp>
      <p:pic>
        <p:nvPicPr>
          <p:cNvPr id="36867" name="Picture 3" descr="ParadigmRT"/>
          <p:cNvPicPr>
            <a:picLocks noGrp="1" noChangeAspect="1" noChangeArrowheads="1"/>
          </p:cNvPicPr>
          <p:nvPr>
            <p:ph type="chart" sz="half" idx="1"/>
          </p:nvPr>
        </p:nvPicPr>
        <p:blipFill>
          <a:blip r:embed="rId2"/>
          <a:srcRect/>
          <a:stretch>
            <a:fillRect/>
          </a:stretch>
        </p:blipFill>
        <p:spPr>
          <a:xfrm>
            <a:off x="6705600" y="2438400"/>
            <a:ext cx="2309813" cy="1524000"/>
          </a:xfrm>
        </p:spPr>
      </p:pic>
      <p:sp>
        <p:nvSpPr>
          <p:cNvPr id="36868" name="Rectangle 4"/>
          <p:cNvSpPr>
            <a:spLocks noChangeArrowheads="1"/>
          </p:cNvSpPr>
          <p:nvPr/>
        </p:nvSpPr>
        <p:spPr bwMode="auto">
          <a:xfrm>
            <a:off x="3810000" y="1798638"/>
            <a:ext cx="2438400" cy="4525962"/>
          </a:xfrm>
          <a:prstGeom prst="rect">
            <a:avLst/>
          </a:prstGeom>
          <a:noFill/>
          <a:ln w="9525">
            <a:noFill/>
            <a:miter lim="800000"/>
            <a:headEnd/>
            <a:tailEnd/>
          </a:ln>
        </p:spPr>
        <p:txBody>
          <a:bodyPr lIns="91429" tIns="45714" rIns="91429" bIns="45714">
            <a:prstTxWarp prst="textNoShape">
              <a:avLst/>
            </a:prstTxWarp>
          </a:bodyPr>
          <a:lstStyle/>
          <a:p>
            <a:pPr marL="469900" indent="-469900" eaLnBrk="1" hangingPunct="1">
              <a:spcBef>
                <a:spcPts val="1800"/>
              </a:spcBef>
              <a:buClr>
                <a:schemeClr val="accent2"/>
              </a:buClr>
              <a:buFont typeface="Wingdings" charset="2"/>
              <a:buNone/>
            </a:pPr>
            <a:r>
              <a:rPr lang="en-US" b="1" i="0" dirty="0"/>
              <a:t>Pump:</a:t>
            </a:r>
            <a:endParaRPr lang="en-US" i="0" dirty="0"/>
          </a:p>
          <a:p>
            <a:pPr marL="469900" indent="-469900" eaLnBrk="1" hangingPunct="1">
              <a:spcBef>
                <a:spcPts val="1800"/>
              </a:spcBef>
              <a:buClr>
                <a:schemeClr val="accent2"/>
              </a:buClr>
              <a:buFont typeface="Wingdings" charset="2"/>
              <a:buNone/>
            </a:pPr>
            <a:r>
              <a:rPr lang="en-US" i="0" dirty="0"/>
              <a:t>Animas</a:t>
            </a:r>
          </a:p>
          <a:p>
            <a:pPr marL="469900" indent="-469900" eaLnBrk="1" hangingPunct="1">
              <a:spcBef>
                <a:spcPts val="1800"/>
              </a:spcBef>
              <a:buClr>
                <a:schemeClr val="accent2"/>
              </a:buClr>
              <a:buFont typeface="Wingdings" charset="2"/>
              <a:buNone/>
            </a:pPr>
            <a:r>
              <a:rPr lang="en-US" i="0" dirty="0" err="1"/>
              <a:t>Insulet</a:t>
            </a:r>
            <a:endParaRPr lang="en-US" i="0" dirty="0"/>
          </a:p>
          <a:p>
            <a:pPr marL="469900" indent="-469900" eaLnBrk="1" hangingPunct="1">
              <a:spcBef>
                <a:spcPts val="1800"/>
              </a:spcBef>
              <a:buClr>
                <a:schemeClr val="accent2"/>
              </a:buClr>
              <a:buFont typeface="Wingdings" charset="2"/>
              <a:buNone/>
            </a:pPr>
            <a:r>
              <a:rPr lang="en-US" i="0" dirty="0"/>
              <a:t>Medtronic</a:t>
            </a:r>
          </a:p>
          <a:p>
            <a:pPr marL="469900" indent="-469900" eaLnBrk="1" hangingPunct="1">
              <a:spcBef>
                <a:spcPts val="1800"/>
              </a:spcBef>
              <a:buClr>
                <a:schemeClr val="accent2"/>
              </a:buClr>
              <a:buFont typeface="Wingdings" charset="2"/>
              <a:buNone/>
            </a:pPr>
            <a:r>
              <a:rPr lang="en-US" i="0" dirty="0"/>
              <a:t>Combo*</a:t>
            </a:r>
          </a:p>
          <a:p>
            <a:pPr marL="469900" indent="-469900" eaLnBrk="1" hangingPunct="1">
              <a:spcBef>
                <a:spcPts val="1800"/>
              </a:spcBef>
              <a:buClr>
                <a:schemeClr val="accent2"/>
              </a:buClr>
              <a:buFont typeface="Wingdings" charset="2"/>
              <a:buNone/>
            </a:pPr>
            <a:r>
              <a:rPr lang="en-US" i="0" dirty="0" smtClean="0"/>
              <a:t>?</a:t>
            </a:r>
          </a:p>
          <a:p>
            <a:pPr marL="469900" indent="-469900" eaLnBrk="1" hangingPunct="1">
              <a:spcBef>
                <a:spcPts val="1800"/>
              </a:spcBef>
              <a:buClr>
                <a:schemeClr val="accent2"/>
              </a:buClr>
              <a:buFont typeface="Wingdings" charset="2"/>
              <a:buNone/>
            </a:pPr>
            <a:r>
              <a:rPr lang="en-US" i="0" dirty="0" smtClean="0"/>
              <a:t>Tandem</a:t>
            </a:r>
            <a:endParaRPr lang="en-US" i="0" dirty="0"/>
          </a:p>
        </p:txBody>
      </p:sp>
      <p:sp>
        <p:nvSpPr>
          <p:cNvPr id="36869" name="Rectangle 5"/>
          <p:cNvSpPr>
            <a:spLocks noChangeArrowheads="1"/>
          </p:cNvSpPr>
          <p:nvPr/>
        </p:nvSpPr>
        <p:spPr bwMode="auto">
          <a:xfrm>
            <a:off x="685800" y="1797050"/>
            <a:ext cx="3124200" cy="3657600"/>
          </a:xfrm>
          <a:prstGeom prst="rect">
            <a:avLst/>
          </a:prstGeom>
          <a:noFill/>
          <a:ln w="9525">
            <a:noFill/>
            <a:miter lim="800000"/>
            <a:headEnd/>
            <a:tailEnd/>
          </a:ln>
        </p:spPr>
        <p:txBody>
          <a:bodyPr lIns="91429" tIns="45714" rIns="91429" bIns="45714">
            <a:prstTxWarp prst="textNoShape">
              <a:avLst/>
            </a:prstTxWarp>
          </a:bodyPr>
          <a:lstStyle/>
          <a:p>
            <a:pPr marL="469900" indent="-469900" eaLnBrk="1" hangingPunct="1">
              <a:spcBef>
                <a:spcPts val="1800"/>
              </a:spcBef>
              <a:buClr>
                <a:schemeClr val="accent2"/>
              </a:buClr>
              <a:buFont typeface="Wingdings" charset="2"/>
              <a:buNone/>
            </a:pPr>
            <a:r>
              <a:rPr lang="en-US" b="1" i="0" dirty="0"/>
              <a:t>CGM:</a:t>
            </a:r>
            <a:endParaRPr lang="en-US" i="0" dirty="0"/>
          </a:p>
          <a:p>
            <a:pPr marL="469900" indent="-469900" eaLnBrk="1" hangingPunct="1">
              <a:spcBef>
                <a:spcPts val="1800"/>
              </a:spcBef>
              <a:buClr>
                <a:schemeClr val="accent2"/>
              </a:buClr>
              <a:buFont typeface="Wingdings" charset="2"/>
              <a:buNone/>
            </a:pPr>
            <a:r>
              <a:rPr lang="en-US" i="0" dirty="0" err="1"/>
              <a:t>Dexcom</a:t>
            </a:r>
            <a:r>
              <a:rPr lang="en-US" i="0" dirty="0"/>
              <a:t> 7+</a:t>
            </a:r>
          </a:p>
          <a:p>
            <a:pPr marL="469900" indent="-469900" eaLnBrk="1" hangingPunct="1">
              <a:spcBef>
                <a:spcPts val="1800"/>
              </a:spcBef>
              <a:buClr>
                <a:schemeClr val="accent2"/>
              </a:buClr>
              <a:buFont typeface="Wingdings" charset="2"/>
              <a:buNone/>
            </a:pPr>
            <a:endParaRPr lang="en-US" i="0" dirty="0"/>
          </a:p>
          <a:p>
            <a:pPr marL="469900" indent="-469900" eaLnBrk="1" hangingPunct="1">
              <a:spcBef>
                <a:spcPts val="1800"/>
              </a:spcBef>
              <a:buClr>
                <a:schemeClr val="accent2"/>
              </a:buClr>
              <a:buFont typeface="Wingdings" charset="2"/>
              <a:buNone/>
            </a:pPr>
            <a:r>
              <a:rPr lang="en-US" i="0" dirty="0"/>
              <a:t>Paradigm RT</a:t>
            </a:r>
          </a:p>
          <a:p>
            <a:pPr marL="469900" indent="-469900" eaLnBrk="1" hangingPunct="1">
              <a:spcBef>
                <a:spcPts val="1800"/>
              </a:spcBef>
              <a:buClr>
                <a:schemeClr val="accent2"/>
              </a:buClr>
              <a:buFont typeface="Wingdings" charset="2"/>
              <a:buNone/>
            </a:pPr>
            <a:r>
              <a:rPr lang="en-US" i="0" dirty="0" err="1"/>
              <a:t>AccuCk</a:t>
            </a:r>
            <a:r>
              <a:rPr lang="en-US" i="0" dirty="0"/>
              <a:t> Combo</a:t>
            </a:r>
          </a:p>
          <a:p>
            <a:pPr marL="469900" indent="-469900" eaLnBrk="1" hangingPunct="1">
              <a:spcBef>
                <a:spcPts val="1800"/>
              </a:spcBef>
              <a:buClr>
                <a:schemeClr val="accent2"/>
              </a:buClr>
              <a:buFont typeface="Wingdings" charset="2"/>
              <a:buNone/>
            </a:pPr>
            <a:r>
              <a:rPr lang="en-US" i="0" dirty="0" smtClean="0"/>
              <a:t>Navigator</a:t>
            </a:r>
          </a:p>
          <a:p>
            <a:pPr marL="469900" indent="-469900" eaLnBrk="1" hangingPunct="1">
              <a:spcBef>
                <a:spcPts val="1800"/>
              </a:spcBef>
              <a:buClr>
                <a:schemeClr val="accent2"/>
              </a:buClr>
              <a:buFont typeface="Wingdings" charset="2"/>
              <a:buNone/>
            </a:pPr>
            <a:r>
              <a:rPr lang="en-US" i="0" dirty="0" err="1" smtClean="0"/>
              <a:t>Dexcom/Navig</a:t>
            </a:r>
            <a:r>
              <a:rPr lang="en-US" i="0" dirty="0" smtClean="0"/>
              <a:t>.</a:t>
            </a:r>
            <a:endParaRPr lang="en-US" i="0" dirty="0"/>
          </a:p>
        </p:txBody>
      </p:sp>
      <p:sp>
        <p:nvSpPr>
          <p:cNvPr id="36870" name="Line 6"/>
          <p:cNvSpPr>
            <a:spLocks noChangeShapeType="1"/>
          </p:cNvSpPr>
          <p:nvPr/>
        </p:nvSpPr>
        <p:spPr bwMode="auto">
          <a:xfrm flipV="1">
            <a:off x="2438400" y="2659063"/>
            <a:ext cx="1371600" cy="0"/>
          </a:xfrm>
          <a:prstGeom prst="line">
            <a:avLst/>
          </a:prstGeom>
          <a:noFill/>
          <a:ln w="50800">
            <a:solidFill>
              <a:srgbClr val="0000FF"/>
            </a:solidFill>
            <a:round/>
            <a:headEnd type="triangle" w="med" len="med"/>
            <a:tailEnd type="triangle" w="med" len="med"/>
          </a:ln>
        </p:spPr>
        <p:txBody>
          <a:bodyPr wrap="none" anchor="ctr">
            <a:prstTxWarp prst="textNoShape">
              <a:avLst/>
            </a:prstTxWarp>
          </a:bodyPr>
          <a:lstStyle/>
          <a:p>
            <a:endParaRPr lang="en-US"/>
          </a:p>
        </p:txBody>
      </p:sp>
      <p:sp>
        <p:nvSpPr>
          <p:cNvPr id="36871" name="Line 7"/>
          <p:cNvSpPr>
            <a:spLocks noChangeShapeType="1"/>
          </p:cNvSpPr>
          <p:nvPr/>
        </p:nvSpPr>
        <p:spPr bwMode="auto">
          <a:xfrm>
            <a:off x="2438400" y="2659063"/>
            <a:ext cx="1371600" cy="509587"/>
          </a:xfrm>
          <a:prstGeom prst="line">
            <a:avLst/>
          </a:prstGeom>
          <a:noFill/>
          <a:ln w="50800">
            <a:solidFill>
              <a:srgbClr val="0000FF"/>
            </a:solidFill>
            <a:round/>
            <a:headEnd type="triangle" w="med" len="med"/>
            <a:tailEnd type="triangle" w="med" len="med"/>
          </a:ln>
        </p:spPr>
        <p:txBody>
          <a:bodyPr wrap="none" anchor="ctr">
            <a:prstTxWarp prst="textNoShape">
              <a:avLst/>
            </a:prstTxWarp>
          </a:bodyPr>
          <a:lstStyle/>
          <a:p>
            <a:endParaRPr lang="en-US"/>
          </a:p>
        </p:txBody>
      </p:sp>
      <p:sp>
        <p:nvSpPr>
          <p:cNvPr id="36872" name="Line 9"/>
          <p:cNvSpPr>
            <a:spLocks noChangeShapeType="1"/>
          </p:cNvSpPr>
          <p:nvPr/>
        </p:nvSpPr>
        <p:spPr bwMode="auto">
          <a:xfrm>
            <a:off x="2606675" y="3810000"/>
            <a:ext cx="1216025" cy="0"/>
          </a:xfrm>
          <a:prstGeom prst="line">
            <a:avLst/>
          </a:prstGeom>
          <a:noFill/>
          <a:ln w="50800">
            <a:solidFill>
              <a:srgbClr val="0000FF"/>
            </a:solidFill>
            <a:round/>
            <a:headEnd type="triangle" w="med" len="med"/>
            <a:tailEnd type="triangle" w="med" len="med"/>
          </a:ln>
        </p:spPr>
        <p:txBody>
          <a:bodyPr wrap="none" anchor="ctr">
            <a:prstTxWarp prst="textNoShape">
              <a:avLst/>
            </a:prstTxWarp>
          </a:bodyPr>
          <a:lstStyle/>
          <a:p>
            <a:endParaRPr lang="en-US"/>
          </a:p>
        </p:txBody>
      </p:sp>
      <p:sp>
        <p:nvSpPr>
          <p:cNvPr id="36873" name="Line 10"/>
          <p:cNvSpPr>
            <a:spLocks noChangeShapeType="1"/>
          </p:cNvSpPr>
          <p:nvPr/>
        </p:nvSpPr>
        <p:spPr bwMode="auto">
          <a:xfrm>
            <a:off x="2209800" y="5029200"/>
            <a:ext cx="1600200" cy="0"/>
          </a:xfrm>
          <a:prstGeom prst="line">
            <a:avLst/>
          </a:prstGeom>
          <a:noFill/>
          <a:ln w="50800">
            <a:solidFill>
              <a:srgbClr val="0000FF"/>
            </a:solidFill>
            <a:round/>
            <a:headEnd type="triangle" w="med" len="med"/>
            <a:tailEnd type="triangle" w="med" len="med"/>
          </a:ln>
        </p:spPr>
        <p:txBody>
          <a:bodyPr wrap="none" anchor="ctr">
            <a:prstTxWarp prst="textNoShape">
              <a:avLst/>
            </a:prstTxWarp>
          </a:bodyPr>
          <a:lstStyle/>
          <a:p>
            <a:endParaRPr lang="en-US"/>
          </a:p>
        </p:txBody>
      </p:sp>
      <p:sp>
        <p:nvSpPr>
          <p:cNvPr id="36874" name="Line 12"/>
          <p:cNvSpPr>
            <a:spLocks noChangeShapeType="1"/>
          </p:cNvSpPr>
          <p:nvPr/>
        </p:nvSpPr>
        <p:spPr bwMode="auto">
          <a:xfrm>
            <a:off x="2979738" y="4419600"/>
            <a:ext cx="850900" cy="0"/>
          </a:xfrm>
          <a:prstGeom prst="line">
            <a:avLst/>
          </a:prstGeom>
          <a:noFill/>
          <a:ln w="50800">
            <a:solidFill>
              <a:srgbClr val="0000FF"/>
            </a:solidFill>
            <a:round/>
            <a:headEnd type="triangle" w="med" len="med"/>
            <a:tailEnd type="triangle" w="med" len="med"/>
          </a:ln>
        </p:spPr>
        <p:txBody>
          <a:bodyPr wrap="none" anchor="ctr">
            <a:prstTxWarp prst="textNoShape">
              <a:avLst/>
            </a:prstTxWarp>
          </a:bodyPr>
          <a:lstStyle/>
          <a:p>
            <a:endParaRPr lang="en-US"/>
          </a:p>
        </p:txBody>
      </p:sp>
      <p:sp>
        <p:nvSpPr>
          <p:cNvPr id="36876" name="Rectangle 4"/>
          <p:cNvSpPr>
            <a:spLocks noChangeArrowheads="1"/>
          </p:cNvSpPr>
          <p:nvPr/>
        </p:nvSpPr>
        <p:spPr bwMode="auto">
          <a:xfrm>
            <a:off x="5562600" y="1797050"/>
            <a:ext cx="1524000" cy="4525963"/>
          </a:xfrm>
          <a:prstGeom prst="rect">
            <a:avLst/>
          </a:prstGeom>
          <a:noFill/>
          <a:ln w="9525">
            <a:noFill/>
            <a:miter lim="800000"/>
            <a:headEnd/>
            <a:tailEnd/>
          </a:ln>
        </p:spPr>
        <p:txBody>
          <a:bodyPr lIns="91429" tIns="45714" rIns="91429" bIns="45714">
            <a:prstTxWarp prst="textNoShape">
              <a:avLst/>
            </a:prstTxWarp>
          </a:bodyPr>
          <a:lstStyle/>
          <a:p>
            <a:pPr marL="469900" indent="-469900" eaLnBrk="1" hangingPunct="1">
              <a:spcBef>
                <a:spcPts val="1800"/>
              </a:spcBef>
              <a:buClr>
                <a:schemeClr val="accent2"/>
              </a:buClr>
              <a:buFont typeface="Wingdings" charset="2"/>
              <a:buNone/>
            </a:pPr>
            <a:r>
              <a:rPr lang="en-US" b="1" i="0" dirty="0"/>
              <a:t>Available</a:t>
            </a:r>
            <a:endParaRPr lang="en-US" i="0" dirty="0"/>
          </a:p>
          <a:p>
            <a:pPr marL="469900" indent="-469900" eaLnBrk="1" hangingPunct="1">
              <a:spcBef>
                <a:spcPts val="1800"/>
              </a:spcBef>
              <a:buClr>
                <a:schemeClr val="accent2"/>
              </a:buClr>
              <a:buFont typeface="Wingdings" charset="2"/>
              <a:buNone/>
            </a:pPr>
            <a:r>
              <a:rPr lang="en-US" i="0" dirty="0"/>
              <a:t>2011</a:t>
            </a:r>
          </a:p>
          <a:p>
            <a:pPr marL="469900" indent="-469900" eaLnBrk="1" hangingPunct="1">
              <a:spcBef>
                <a:spcPts val="1800"/>
              </a:spcBef>
              <a:buClr>
                <a:schemeClr val="accent2"/>
              </a:buClr>
              <a:buFont typeface="Wingdings" charset="2"/>
              <a:buNone/>
            </a:pPr>
            <a:r>
              <a:rPr lang="en-US" i="0" dirty="0" smtClean="0"/>
              <a:t>2011</a:t>
            </a:r>
          </a:p>
          <a:p>
            <a:pPr marL="469900" indent="-469900" eaLnBrk="1" hangingPunct="1">
              <a:spcBef>
                <a:spcPts val="1800"/>
              </a:spcBef>
              <a:buClr>
                <a:schemeClr val="accent2"/>
              </a:buClr>
              <a:buFont typeface="Wingdings" charset="2"/>
              <a:buNone/>
            </a:pPr>
            <a:r>
              <a:rPr lang="en-US" i="0" dirty="0"/>
              <a:t>now</a:t>
            </a:r>
          </a:p>
          <a:p>
            <a:pPr marL="469900" indent="-469900" eaLnBrk="1" hangingPunct="1">
              <a:spcBef>
                <a:spcPts val="1800"/>
              </a:spcBef>
              <a:buClr>
                <a:schemeClr val="accent2"/>
              </a:buClr>
              <a:buFont typeface="Wingdings" charset="2"/>
              <a:buNone/>
            </a:pPr>
            <a:r>
              <a:rPr lang="en-US" i="0" dirty="0" smtClean="0"/>
              <a:t>2012?</a:t>
            </a:r>
          </a:p>
          <a:p>
            <a:pPr marL="469900" indent="-469900" eaLnBrk="1" hangingPunct="1">
              <a:spcBef>
                <a:spcPts val="1800"/>
              </a:spcBef>
              <a:buClr>
                <a:schemeClr val="accent2"/>
              </a:buClr>
              <a:buFont typeface="Wingdings" charset="2"/>
              <a:buNone/>
            </a:pPr>
            <a:r>
              <a:rPr lang="en-US" i="0" dirty="0"/>
              <a:t>2011</a:t>
            </a:r>
            <a:r>
              <a:rPr lang="en-US" i="0" dirty="0" smtClean="0"/>
              <a:t>?</a:t>
            </a:r>
          </a:p>
          <a:p>
            <a:pPr marL="469900" indent="-469900" eaLnBrk="1" hangingPunct="1">
              <a:spcBef>
                <a:spcPts val="1800"/>
              </a:spcBef>
              <a:buClr>
                <a:schemeClr val="accent2"/>
              </a:buClr>
              <a:buFont typeface="Wingdings" charset="2"/>
              <a:buNone/>
            </a:pPr>
            <a:r>
              <a:rPr lang="en-US" i="0" dirty="0" smtClean="0"/>
              <a:t>2012?</a:t>
            </a:r>
            <a:endParaRPr lang="en-US" i="0" dirty="0"/>
          </a:p>
        </p:txBody>
      </p:sp>
      <p:sp>
        <p:nvSpPr>
          <p:cNvPr id="13" name="Line 12"/>
          <p:cNvSpPr>
            <a:spLocks noChangeShapeType="1"/>
          </p:cNvSpPr>
          <p:nvPr/>
        </p:nvSpPr>
        <p:spPr bwMode="auto">
          <a:xfrm>
            <a:off x="3048000" y="5638800"/>
            <a:ext cx="758952" cy="0"/>
          </a:xfrm>
          <a:prstGeom prst="line">
            <a:avLst/>
          </a:prstGeom>
          <a:noFill/>
          <a:ln w="50800">
            <a:solidFill>
              <a:srgbClr val="0000FF"/>
            </a:solidFill>
            <a:round/>
            <a:headEnd type="triangle" w="med" len="med"/>
            <a:tailEnd type="triangle" w="med" len="med"/>
          </a:ln>
        </p:spPr>
        <p:txBody>
          <a:bodyPr wrap="none" anchor="ctr">
            <a:prstTxWarp prst="textNoShape">
              <a:avLst/>
            </a:prstTxWarp>
          </a:bodyPr>
          <a:lstStyle/>
          <a:p>
            <a:endParaRPr lang="en-US"/>
          </a:p>
        </p:txBody>
      </p:sp>
      <p:pic>
        <p:nvPicPr>
          <p:cNvPr id="14" name="Picture 13" descr="Pump-SoloButtons.jpg"/>
          <p:cNvPicPr>
            <a:picLocks noChangeAspect="1"/>
          </p:cNvPicPr>
          <p:nvPr/>
        </p:nvPicPr>
        <p:blipFill>
          <a:blip r:embed="rId3"/>
          <a:stretch>
            <a:fillRect/>
          </a:stretch>
        </p:blipFill>
        <p:spPr>
          <a:xfrm>
            <a:off x="7162801" y="4171951"/>
            <a:ext cx="1219199" cy="154304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Pumps</a:t>
            </a:r>
            <a:endParaRPr lang="en-US" dirty="0"/>
          </a:p>
        </p:txBody>
      </p:sp>
      <p:pic>
        <p:nvPicPr>
          <p:cNvPr id="4" name="Picture 3" descr="pump-T-slim.jpg"/>
          <p:cNvPicPr>
            <a:picLocks noChangeAspect="1"/>
          </p:cNvPicPr>
          <p:nvPr/>
        </p:nvPicPr>
        <p:blipFill>
          <a:blip r:embed="rId2"/>
          <a:stretch>
            <a:fillRect/>
          </a:stretch>
        </p:blipFill>
        <p:spPr>
          <a:xfrm>
            <a:off x="609599" y="1676400"/>
            <a:ext cx="5584951" cy="1752600"/>
          </a:xfrm>
          <a:prstGeom prst="rect">
            <a:avLst/>
          </a:prstGeom>
        </p:spPr>
      </p:pic>
      <p:pic>
        <p:nvPicPr>
          <p:cNvPr id="5" name="Picture 4" descr="Pump-CalibraSideView.jpg"/>
          <p:cNvPicPr>
            <a:picLocks noChangeAspect="1"/>
          </p:cNvPicPr>
          <p:nvPr/>
        </p:nvPicPr>
        <p:blipFill>
          <a:blip r:embed="rId3"/>
          <a:stretch>
            <a:fillRect/>
          </a:stretch>
        </p:blipFill>
        <p:spPr>
          <a:xfrm>
            <a:off x="685800" y="3810000"/>
            <a:ext cx="3838575" cy="2943225"/>
          </a:xfrm>
          <a:prstGeom prst="rect">
            <a:avLst/>
          </a:prstGeom>
        </p:spPr>
      </p:pic>
      <p:pic>
        <p:nvPicPr>
          <p:cNvPr id="7" name="Picture 6" descr="Pump-SoloButtons.jpg"/>
          <p:cNvPicPr>
            <a:picLocks noChangeAspect="1"/>
          </p:cNvPicPr>
          <p:nvPr/>
        </p:nvPicPr>
        <p:blipFill>
          <a:blip r:embed="rId4"/>
          <a:stretch>
            <a:fillRect/>
          </a:stretch>
        </p:blipFill>
        <p:spPr>
          <a:xfrm>
            <a:off x="6172200" y="647700"/>
            <a:ext cx="2380891" cy="3013315"/>
          </a:xfrm>
          <a:prstGeom prst="rect">
            <a:avLst/>
          </a:prstGeom>
        </p:spPr>
      </p:pic>
      <p:pic>
        <p:nvPicPr>
          <p:cNvPr id="8" name="Picture 7" descr="pump-jewel-pump.jpg"/>
          <p:cNvPicPr>
            <a:picLocks noChangeAspect="1"/>
          </p:cNvPicPr>
          <p:nvPr/>
        </p:nvPicPr>
        <p:blipFill>
          <a:blip r:embed="rId5"/>
          <a:stretch>
            <a:fillRect/>
          </a:stretch>
        </p:blipFill>
        <p:spPr>
          <a:xfrm>
            <a:off x="5302370" y="4076700"/>
            <a:ext cx="3308230" cy="2247900"/>
          </a:xfrm>
          <a:prstGeom prst="rect">
            <a:avLst/>
          </a:prstGeom>
        </p:spPr>
      </p:pic>
      <p:sp>
        <p:nvSpPr>
          <p:cNvPr id="9" name="Rectangle 8"/>
          <p:cNvSpPr/>
          <p:nvPr/>
        </p:nvSpPr>
        <p:spPr>
          <a:xfrm>
            <a:off x="1752600" y="3429000"/>
            <a:ext cx="2049810" cy="461665"/>
          </a:xfrm>
          <a:prstGeom prst="rect">
            <a:avLst/>
          </a:prstGeom>
        </p:spPr>
        <p:txBody>
          <a:bodyPr wrap="none">
            <a:spAutoFit/>
          </a:bodyPr>
          <a:lstStyle/>
          <a:p>
            <a:pPr lvl="1">
              <a:spcBef>
                <a:spcPts val="2424"/>
              </a:spcBef>
            </a:pPr>
            <a:r>
              <a:rPr lang="en-US" i="0" dirty="0" smtClean="0"/>
              <a:t>Tandem 2010</a:t>
            </a:r>
          </a:p>
        </p:txBody>
      </p:sp>
      <p:sp>
        <p:nvSpPr>
          <p:cNvPr id="11" name="Rectangle 10"/>
          <p:cNvSpPr/>
          <p:nvPr/>
        </p:nvSpPr>
        <p:spPr>
          <a:xfrm>
            <a:off x="609600" y="6096000"/>
            <a:ext cx="2506065" cy="461665"/>
          </a:xfrm>
          <a:prstGeom prst="rect">
            <a:avLst/>
          </a:prstGeom>
        </p:spPr>
        <p:txBody>
          <a:bodyPr wrap="none">
            <a:spAutoFit/>
          </a:bodyPr>
          <a:lstStyle/>
          <a:p>
            <a:pPr lvl="1">
              <a:spcBef>
                <a:spcPts val="2424"/>
              </a:spcBef>
            </a:pPr>
            <a:r>
              <a:rPr lang="en-US" i="0" dirty="0" err="1" smtClean="0"/>
              <a:t>Calibra</a:t>
            </a:r>
            <a:r>
              <a:rPr lang="en-US" i="0" dirty="0" smtClean="0"/>
              <a:t> 2011/12?</a:t>
            </a:r>
          </a:p>
        </p:txBody>
      </p:sp>
      <p:sp>
        <p:nvSpPr>
          <p:cNvPr id="12" name="Rectangle 11"/>
          <p:cNvSpPr/>
          <p:nvPr/>
        </p:nvSpPr>
        <p:spPr>
          <a:xfrm>
            <a:off x="5874990" y="3619500"/>
            <a:ext cx="1570863" cy="461665"/>
          </a:xfrm>
          <a:prstGeom prst="rect">
            <a:avLst/>
          </a:prstGeom>
        </p:spPr>
        <p:txBody>
          <a:bodyPr wrap="none">
            <a:spAutoFit/>
          </a:bodyPr>
          <a:lstStyle/>
          <a:p>
            <a:pPr lvl="1">
              <a:spcBef>
                <a:spcPts val="2424"/>
              </a:spcBef>
            </a:pPr>
            <a:r>
              <a:rPr lang="en-US" i="0" dirty="0" smtClean="0"/>
              <a:t>Solo 2012</a:t>
            </a:r>
          </a:p>
        </p:txBody>
      </p:sp>
      <p:sp>
        <p:nvSpPr>
          <p:cNvPr id="13" name="Rectangle 12"/>
          <p:cNvSpPr/>
          <p:nvPr/>
        </p:nvSpPr>
        <p:spPr>
          <a:xfrm>
            <a:off x="5570190" y="6320135"/>
            <a:ext cx="1912904" cy="461665"/>
          </a:xfrm>
          <a:prstGeom prst="rect">
            <a:avLst/>
          </a:prstGeom>
        </p:spPr>
        <p:txBody>
          <a:bodyPr wrap="none">
            <a:spAutoFit/>
          </a:bodyPr>
          <a:lstStyle/>
          <a:p>
            <a:pPr lvl="1">
              <a:spcBef>
                <a:spcPts val="2424"/>
              </a:spcBef>
            </a:pPr>
            <a:r>
              <a:rPr lang="en-US" i="0" dirty="0" smtClean="0"/>
              <a:t>Jewel 2012?</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lstStyle/>
          <a:p>
            <a:r>
              <a:rPr lang="en-US" dirty="0" smtClean="0"/>
              <a:t>More Patch Pumps</a:t>
            </a:r>
            <a:endParaRPr lang="en-US" dirty="0"/>
          </a:p>
        </p:txBody>
      </p:sp>
      <p:sp>
        <p:nvSpPr>
          <p:cNvPr id="3515395" name="Rectangle 3"/>
          <p:cNvSpPr>
            <a:spLocks noGrp="1" noChangeArrowheads="1"/>
          </p:cNvSpPr>
          <p:nvPr>
            <p:ph type="body" sz="half" idx="2"/>
          </p:nvPr>
        </p:nvSpPr>
        <p:spPr>
          <a:xfrm>
            <a:off x="3352800" y="1828800"/>
            <a:ext cx="5486400" cy="4267200"/>
          </a:xfrm>
        </p:spPr>
        <p:txBody>
          <a:bodyPr/>
          <a:lstStyle/>
          <a:p>
            <a:pPr lvl="3">
              <a:spcBef>
                <a:spcPct val="45000"/>
              </a:spcBef>
            </a:pPr>
            <a:r>
              <a:rPr lang="en-US" sz="2400" dirty="0" smtClean="0"/>
              <a:t>Roche-</a:t>
            </a:r>
            <a:r>
              <a:rPr lang="en-US" sz="2400" dirty="0" err="1" smtClean="0"/>
              <a:t>Medingo</a:t>
            </a:r>
            <a:r>
              <a:rPr lang="en-US" sz="2400" dirty="0" smtClean="0"/>
              <a:t> </a:t>
            </a:r>
            <a:r>
              <a:rPr lang="en-US" sz="2400" dirty="0"/>
              <a:t>Solo</a:t>
            </a:r>
          </a:p>
          <a:p>
            <a:pPr lvl="3">
              <a:spcBef>
                <a:spcPct val="45000"/>
              </a:spcBef>
            </a:pPr>
            <a:r>
              <a:rPr lang="en-US" sz="2400" dirty="0" err="1"/>
              <a:t>Debiotech</a:t>
            </a:r>
            <a:r>
              <a:rPr lang="en-US" sz="2400" dirty="0" smtClean="0"/>
              <a:t> </a:t>
            </a:r>
            <a:r>
              <a:rPr lang="en-US" sz="2400" dirty="0" err="1" smtClean="0"/>
              <a:t>JewelPump</a:t>
            </a:r>
            <a:endParaRPr lang="en-US" sz="2400" dirty="0" smtClean="0"/>
          </a:p>
          <a:p>
            <a:pPr lvl="3">
              <a:spcBef>
                <a:spcPct val="45000"/>
              </a:spcBef>
            </a:pPr>
            <a:r>
              <a:rPr lang="en-US" sz="2400" dirty="0"/>
              <a:t>Medtronic</a:t>
            </a:r>
          </a:p>
          <a:p>
            <a:pPr lvl="3">
              <a:spcBef>
                <a:spcPct val="45000"/>
              </a:spcBef>
            </a:pPr>
            <a:r>
              <a:rPr lang="en-US" sz="2400" dirty="0" err="1"/>
              <a:t>Valeritas</a:t>
            </a:r>
            <a:r>
              <a:rPr lang="en-US" sz="2400" dirty="0"/>
              <a:t> V-</a:t>
            </a:r>
            <a:r>
              <a:rPr lang="en-US" sz="2400" dirty="0" smtClean="0"/>
              <a:t>Go</a:t>
            </a:r>
          </a:p>
          <a:p>
            <a:pPr lvl="3">
              <a:spcBef>
                <a:spcPct val="45000"/>
              </a:spcBef>
            </a:pPr>
            <a:r>
              <a:rPr lang="en-US" sz="2400" dirty="0" err="1" smtClean="0"/>
              <a:t>Pancreum</a:t>
            </a:r>
            <a:r>
              <a:rPr lang="en-US" sz="2400" dirty="0" smtClean="0"/>
              <a:t> Beta Wedge</a:t>
            </a:r>
          </a:p>
          <a:p>
            <a:pPr lvl="3">
              <a:spcBef>
                <a:spcPct val="45000"/>
              </a:spcBef>
            </a:pPr>
            <a:r>
              <a:rPr lang="en-US" sz="2400" dirty="0" err="1"/>
              <a:t>NiliMEDIX</a:t>
            </a:r>
            <a:endParaRPr lang="en-US" sz="2400" dirty="0"/>
          </a:p>
          <a:p>
            <a:pPr lvl="3">
              <a:spcBef>
                <a:spcPct val="45000"/>
              </a:spcBef>
            </a:pPr>
            <a:r>
              <a:rPr lang="en-US" sz="2400" dirty="0" err="1"/>
              <a:t>Calibra</a:t>
            </a:r>
            <a:r>
              <a:rPr lang="en-US" sz="2400" dirty="0"/>
              <a:t>, </a:t>
            </a:r>
            <a:r>
              <a:rPr lang="en-US" sz="2400" dirty="0" err="1"/>
              <a:t>Medsolve</a:t>
            </a:r>
            <a:r>
              <a:rPr lang="en-US" sz="2400" dirty="0"/>
              <a:t>, </a:t>
            </a:r>
            <a:r>
              <a:rPr lang="en-US" sz="2400" dirty="0" err="1"/>
              <a:t>CellNOVO</a:t>
            </a:r>
            <a:r>
              <a:rPr lang="en-US" sz="2400" dirty="0"/>
              <a:t>, </a:t>
            </a:r>
            <a:r>
              <a:rPr lang="en-US" sz="2400" dirty="0" err="1"/>
              <a:t>Altea</a:t>
            </a:r>
            <a:endParaRPr lang="en-US" sz="2400" dirty="0"/>
          </a:p>
        </p:txBody>
      </p:sp>
      <p:pic>
        <p:nvPicPr>
          <p:cNvPr id="3515397" name="Picture 5" descr="omnipod-amt-tenderich"/>
          <p:cNvPicPr>
            <a:picLocks noGrp="1" noChangeAspect="1" noChangeArrowheads="1"/>
          </p:cNvPicPr>
          <p:nvPr>
            <p:ph type="chart" sz="half" idx="1"/>
          </p:nvPr>
        </p:nvPicPr>
        <p:blipFill>
          <a:blip r:embed="rId2"/>
          <a:srcRect/>
          <a:stretch>
            <a:fillRect/>
          </a:stretch>
        </p:blipFill>
        <p:spPr>
          <a:xfrm>
            <a:off x="609600" y="3886200"/>
            <a:ext cx="3276600" cy="1939186"/>
          </a:xfrm>
          <a:ln/>
        </p:spPr>
      </p:pic>
      <p:pic>
        <p:nvPicPr>
          <p:cNvPr id="8" name="Picture 7" descr="pump-jewel-pump.jpg"/>
          <p:cNvPicPr>
            <a:picLocks noChangeAspect="1"/>
          </p:cNvPicPr>
          <p:nvPr/>
        </p:nvPicPr>
        <p:blipFill>
          <a:blip r:embed="rId3"/>
          <a:stretch>
            <a:fillRect/>
          </a:stretch>
        </p:blipFill>
        <p:spPr>
          <a:xfrm>
            <a:off x="609600" y="1676400"/>
            <a:ext cx="3276600" cy="22264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Patch Pump Vs Infusion Set</a:t>
            </a:r>
            <a:endParaRPr lang="en-US" dirty="0"/>
          </a:p>
        </p:txBody>
      </p:sp>
      <p:sp>
        <p:nvSpPr>
          <p:cNvPr id="4" name="Text Placeholder 3"/>
          <p:cNvSpPr>
            <a:spLocks noGrp="1"/>
          </p:cNvSpPr>
          <p:nvPr>
            <p:ph type="body" sz="half" idx="2"/>
          </p:nvPr>
        </p:nvSpPr>
        <p:spPr>
          <a:xfrm>
            <a:off x="4643438" y="1752600"/>
            <a:ext cx="4195762" cy="4267200"/>
          </a:xfrm>
        </p:spPr>
        <p:txBody>
          <a:bodyPr/>
          <a:lstStyle/>
          <a:p>
            <a:pPr>
              <a:buNone/>
            </a:pPr>
            <a:r>
              <a:rPr lang="en-US" dirty="0" smtClean="0"/>
              <a:t>Infusion Set</a:t>
            </a:r>
          </a:p>
          <a:p>
            <a:pPr lvl="1"/>
            <a:r>
              <a:rPr lang="en-US" dirty="0" smtClean="0"/>
              <a:t>More site options</a:t>
            </a:r>
          </a:p>
          <a:p>
            <a:pPr lvl="1"/>
            <a:r>
              <a:rPr lang="en-US" dirty="0" smtClean="0"/>
              <a:t>Variety of needle and tubing lengths</a:t>
            </a:r>
          </a:p>
          <a:p>
            <a:pPr lvl="1"/>
            <a:r>
              <a:rPr lang="en-US" dirty="0" smtClean="0"/>
              <a:t>Easy pump removal for showering, sports</a:t>
            </a:r>
          </a:p>
          <a:p>
            <a:pPr lvl="1"/>
            <a:r>
              <a:rPr lang="en-US" dirty="0" smtClean="0"/>
              <a:t>Can loosen, leak, be knocked off</a:t>
            </a:r>
          </a:p>
        </p:txBody>
      </p:sp>
      <p:sp>
        <p:nvSpPr>
          <p:cNvPr id="6" name="Text Placeholder 3"/>
          <p:cNvSpPr txBox="1">
            <a:spLocks/>
          </p:cNvSpPr>
          <p:nvPr/>
        </p:nvSpPr>
        <p:spPr bwMode="auto">
          <a:xfrm>
            <a:off x="647700" y="1752600"/>
            <a:ext cx="3924300" cy="426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469900" marR="0" lvl="0" indent="-469900" algn="l" defTabSz="914400" rtl="0" eaLnBrk="1" fontAlgn="base" latinLnBrk="0" hangingPunct="1">
              <a:lnSpc>
                <a:spcPct val="100000"/>
              </a:lnSpc>
              <a:spcBef>
                <a:spcPct val="20000"/>
              </a:spcBef>
              <a:spcAft>
                <a:spcPct val="0"/>
              </a:spcAft>
              <a:buClr>
                <a:schemeClr val="accent2"/>
              </a:buClr>
              <a:buSzTx/>
              <a:tabLst/>
              <a:defRPr/>
            </a:pPr>
            <a:r>
              <a:rPr lang="en-US" sz="3000" i="0" kern="0" dirty="0" smtClean="0">
                <a:latin typeface="+mn-lt"/>
                <a:ea typeface="+mn-ea"/>
                <a:cs typeface="+mn-cs"/>
              </a:rPr>
              <a:t>Patch Pump</a:t>
            </a:r>
            <a:endParaRPr kumimoji="0" lang="en-US" sz="3000" b="0" i="0" u="none" strike="noStrike" kern="0" cap="none" spc="0" normalizeH="0" baseline="0" noProof="0" dirty="0" smtClean="0">
              <a:ln>
                <a:noFill/>
              </a:ln>
              <a:solidFill>
                <a:schemeClr val="tx1"/>
              </a:solidFill>
              <a:effectLst/>
              <a:uLnTx/>
              <a:uFillTx/>
              <a:latin typeface="+mn-lt"/>
              <a:ea typeface="+mn-ea"/>
              <a:cs typeface="+mn-cs"/>
            </a:endParaRPr>
          </a:p>
          <a:p>
            <a:pPr marL="908050" marR="0" lvl="1" indent="-436563" algn="l" defTabSz="914400" rtl="0" eaLnBrk="1" fontAlgn="base" latinLnBrk="0" hangingPunct="1">
              <a:lnSpc>
                <a:spcPct val="100000"/>
              </a:lnSpc>
              <a:spcBef>
                <a:spcPct val="20000"/>
              </a:spcBef>
              <a:spcAft>
                <a:spcPct val="0"/>
              </a:spcAft>
              <a:buClr>
                <a:schemeClr val="accent2"/>
              </a:buClr>
              <a:buSzTx/>
              <a:buFont typeface="Wingdings" charset="2"/>
              <a:buChar char="n"/>
              <a:tabLst/>
              <a:defRPr/>
            </a:pPr>
            <a:r>
              <a:rPr kumimoji="0" lang="en-US" sz="2600" b="0" i="0" u="none" strike="noStrike" kern="0" cap="none" spc="0" normalizeH="0" baseline="0" noProof="0" dirty="0" smtClean="0">
                <a:ln>
                  <a:noFill/>
                </a:ln>
                <a:solidFill>
                  <a:schemeClr val="tx1"/>
                </a:solidFill>
                <a:effectLst/>
                <a:uLnTx/>
                <a:uFillTx/>
                <a:latin typeface="+mn-lt"/>
                <a:ea typeface="ＭＳ Ｐゴシック" charset="-128"/>
              </a:rPr>
              <a:t>Worn</a:t>
            </a:r>
            <a:r>
              <a:rPr kumimoji="0" lang="en-US" sz="2600" b="0" i="0" u="none" strike="noStrike" kern="0" cap="none" spc="0" normalizeH="0" noProof="0" dirty="0" smtClean="0">
                <a:ln>
                  <a:noFill/>
                </a:ln>
                <a:solidFill>
                  <a:schemeClr val="tx1"/>
                </a:solidFill>
                <a:effectLst/>
                <a:uLnTx/>
                <a:uFillTx/>
                <a:latin typeface="+mn-lt"/>
                <a:ea typeface="ＭＳ Ｐゴシック" charset="-128"/>
              </a:rPr>
              <a:t> on body</a:t>
            </a:r>
          </a:p>
          <a:p>
            <a:pPr marL="908050" marR="0" lvl="1" indent="-436563" algn="l" defTabSz="914400" rtl="0" eaLnBrk="1" fontAlgn="base" latinLnBrk="0" hangingPunct="1">
              <a:lnSpc>
                <a:spcPct val="100000"/>
              </a:lnSpc>
              <a:spcBef>
                <a:spcPct val="20000"/>
              </a:spcBef>
              <a:spcAft>
                <a:spcPct val="0"/>
              </a:spcAft>
              <a:buClr>
                <a:schemeClr val="accent2"/>
              </a:buClr>
              <a:buSzTx/>
              <a:buFont typeface="Wingdings" charset="2"/>
              <a:buChar char="n"/>
              <a:tabLst/>
              <a:defRPr/>
            </a:pPr>
            <a:r>
              <a:rPr lang="en-US" sz="2600" i="0" kern="0" baseline="0" dirty="0" smtClean="0">
                <a:latin typeface="+mn-lt"/>
              </a:rPr>
              <a:t>No</a:t>
            </a:r>
            <a:r>
              <a:rPr lang="en-US" sz="2600" i="0" kern="0" dirty="0" smtClean="0">
                <a:latin typeface="+mn-lt"/>
              </a:rPr>
              <a:t> external tubing</a:t>
            </a:r>
          </a:p>
          <a:p>
            <a:pPr marL="908050" marR="0" lvl="1" indent="-436563" algn="l" defTabSz="914400" rtl="0" eaLnBrk="1" fontAlgn="base" latinLnBrk="0" hangingPunct="1">
              <a:lnSpc>
                <a:spcPct val="100000"/>
              </a:lnSpc>
              <a:spcBef>
                <a:spcPct val="20000"/>
              </a:spcBef>
              <a:spcAft>
                <a:spcPct val="0"/>
              </a:spcAft>
              <a:buClr>
                <a:schemeClr val="accent2"/>
              </a:buClr>
              <a:buSzTx/>
              <a:buFont typeface="Wingdings" charset="2"/>
              <a:buChar char="n"/>
              <a:tabLst/>
              <a:defRPr/>
            </a:pPr>
            <a:r>
              <a:rPr lang="en-US" sz="2600" i="0" kern="0" dirty="0" smtClean="0">
                <a:latin typeface="+mn-lt"/>
              </a:rPr>
              <a:t>C</a:t>
            </a:r>
            <a:r>
              <a:rPr kumimoji="0" lang="en-US" sz="2600" b="0" i="0" u="none" strike="noStrike" kern="0" cap="none" spc="0" normalizeH="0" baseline="0" noProof="0" dirty="0" smtClean="0">
                <a:ln>
                  <a:noFill/>
                </a:ln>
                <a:solidFill>
                  <a:schemeClr val="tx1"/>
                </a:solidFill>
                <a:effectLst/>
                <a:uLnTx/>
                <a:uFillTx/>
                <a:latin typeface="+mn-lt"/>
                <a:ea typeface="ＭＳ Ｐゴシック" charset="-128"/>
              </a:rPr>
              <a:t>an loosen, leak, be knocked off</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2514" name="Rectangle 1026"/>
          <p:cNvSpPr>
            <a:spLocks noGrp="1" noChangeArrowheads="1"/>
          </p:cNvSpPr>
          <p:nvPr>
            <p:ph type="title"/>
          </p:nvPr>
        </p:nvSpPr>
        <p:spPr/>
        <p:txBody>
          <a:bodyPr/>
          <a:lstStyle/>
          <a:p>
            <a:r>
              <a:rPr lang="en-US" dirty="0" smtClean="0"/>
              <a:t/>
            </a:r>
            <a:br>
              <a:rPr lang="en-US" dirty="0" smtClean="0"/>
            </a:br>
            <a:r>
              <a:rPr lang="en-US" dirty="0" smtClean="0"/>
              <a:t>Auto Inserters</a:t>
            </a:r>
            <a:endParaRPr lang="en-US" dirty="0"/>
          </a:p>
        </p:txBody>
      </p:sp>
      <p:pic>
        <p:nvPicPr>
          <p:cNvPr id="4032516" name="Picture 1028"/>
          <p:cNvPicPr>
            <a:picLocks noChangeAspect="1" noChangeArrowheads="1"/>
          </p:cNvPicPr>
          <p:nvPr/>
        </p:nvPicPr>
        <p:blipFill>
          <a:blip r:embed="rId3"/>
          <a:srcRect/>
          <a:stretch>
            <a:fillRect/>
          </a:stretch>
        </p:blipFill>
        <p:spPr bwMode="gray">
          <a:xfrm>
            <a:off x="533400" y="2590800"/>
            <a:ext cx="2819400" cy="1933575"/>
          </a:xfrm>
          <a:prstGeom prst="rect">
            <a:avLst/>
          </a:prstGeom>
          <a:noFill/>
          <a:ln w="9525">
            <a:noFill/>
            <a:miter lim="800000"/>
            <a:headEnd/>
            <a:tailEnd/>
          </a:ln>
          <a:effectLst/>
        </p:spPr>
      </p:pic>
      <p:pic>
        <p:nvPicPr>
          <p:cNvPr id="4032517" name="Picture 1029" descr="Omnipod"/>
          <p:cNvPicPr>
            <a:picLocks noChangeAspect="1" noChangeArrowheads="1"/>
          </p:cNvPicPr>
          <p:nvPr/>
        </p:nvPicPr>
        <p:blipFill>
          <a:blip r:embed="rId4"/>
          <a:srcRect/>
          <a:stretch>
            <a:fillRect/>
          </a:stretch>
        </p:blipFill>
        <p:spPr bwMode="auto">
          <a:xfrm>
            <a:off x="3352800" y="2667000"/>
            <a:ext cx="2743200" cy="1828800"/>
          </a:xfrm>
          <a:prstGeom prst="rect">
            <a:avLst/>
          </a:prstGeom>
          <a:noFill/>
        </p:spPr>
      </p:pic>
      <p:pic>
        <p:nvPicPr>
          <p:cNvPr id="4032518" name="Picture 1030" descr="Inserter2"/>
          <p:cNvPicPr>
            <a:picLocks noChangeAspect="1" noChangeArrowheads="1"/>
          </p:cNvPicPr>
          <p:nvPr/>
        </p:nvPicPr>
        <p:blipFill>
          <a:blip r:embed="rId5"/>
          <a:srcRect/>
          <a:stretch>
            <a:fillRect/>
          </a:stretch>
        </p:blipFill>
        <p:spPr bwMode="auto">
          <a:xfrm>
            <a:off x="6096000" y="2514600"/>
            <a:ext cx="2438400" cy="221727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28418" name="Rectangle 1026"/>
          <p:cNvSpPr>
            <a:spLocks noGrp="1" noChangeArrowheads="1"/>
          </p:cNvSpPr>
          <p:nvPr>
            <p:ph type="title"/>
          </p:nvPr>
        </p:nvSpPr>
        <p:spPr/>
        <p:txBody>
          <a:bodyPr/>
          <a:lstStyle/>
          <a:p>
            <a:r>
              <a:rPr lang="en-US" dirty="0" smtClean="0"/>
              <a:t>Infusion Sets</a:t>
            </a:r>
            <a:endParaRPr lang="en-US" dirty="0"/>
          </a:p>
        </p:txBody>
      </p:sp>
      <p:pic>
        <p:nvPicPr>
          <p:cNvPr id="4028420" name="Picture 1028" descr="http://www.minimed.com/patientfam/images/pf_pumpins_silhouette_lgr.jpg"/>
          <p:cNvPicPr>
            <a:picLocks noChangeAspect="1" noChangeArrowheads="1"/>
          </p:cNvPicPr>
          <p:nvPr/>
        </p:nvPicPr>
        <p:blipFill>
          <a:blip r:embed="rId3" r:link="rId4"/>
          <a:srcRect/>
          <a:stretch>
            <a:fillRect/>
          </a:stretch>
        </p:blipFill>
        <p:spPr bwMode="auto">
          <a:xfrm>
            <a:off x="838200" y="2743200"/>
            <a:ext cx="3505200" cy="2697163"/>
          </a:xfrm>
          <a:prstGeom prst="rect">
            <a:avLst/>
          </a:prstGeom>
          <a:noFill/>
          <a:ln w="9525">
            <a:noFill/>
            <a:miter lim="800000"/>
            <a:headEnd/>
            <a:tailEnd/>
          </a:ln>
          <a:effectLst>
            <a:outerShdw blurRad="63500" dist="25400" dir="16979900" algn="ctr" rotWithShape="0">
              <a:srgbClr val="808080">
                <a:alpha val="75000"/>
              </a:srgbClr>
            </a:outerShdw>
          </a:effectLst>
        </p:spPr>
      </p:pic>
      <p:pic>
        <p:nvPicPr>
          <p:cNvPr id="4028421" name="Picture 1029" descr="http://store.minimed.com/images/mmStore/product_images/MMT-324-325_L.gif"/>
          <p:cNvPicPr>
            <a:picLocks noChangeAspect="1" noChangeArrowheads="1"/>
          </p:cNvPicPr>
          <p:nvPr/>
        </p:nvPicPr>
        <p:blipFill>
          <a:blip r:embed="rId5" r:link="rId4"/>
          <a:srcRect/>
          <a:stretch>
            <a:fillRect/>
          </a:stretch>
        </p:blipFill>
        <p:spPr bwMode="auto">
          <a:xfrm rot="10800000">
            <a:off x="5486401" y="2590800"/>
            <a:ext cx="2819400" cy="2919681"/>
          </a:xfrm>
          <a:prstGeom prst="rect">
            <a:avLst/>
          </a:prstGeom>
          <a:noFill/>
        </p:spPr>
      </p:pic>
      <p:sp>
        <p:nvSpPr>
          <p:cNvPr id="4028422" name="Text Box 1030"/>
          <p:cNvSpPr txBox="1">
            <a:spLocks noChangeArrowheads="1"/>
          </p:cNvSpPr>
          <p:nvPr/>
        </p:nvSpPr>
        <p:spPr bwMode="auto">
          <a:xfrm>
            <a:off x="1905000" y="2133600"/>
            <a:ext cx="6781800" cy="45720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i="0" dirty="0" smtClean="0"/>
              <a:t>Slanted	       Metal	      Straight In</a:t>
            </a:r>
            <a:endParaRPr lang="en-US" i="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0466" name="Rectangle 1026"/>
          <p:cNvSpPr>
            <a:spLocks noGrp="1" noChangeArrowheads="1"/>
          </p:cNvSpPr>
          <p:nvPr>
            <p:ph type="title"/>
          </p:nvPr>
        </p:nvSpPr>
        <p:spPr/>
        <p:txBody>
          <a:bodyPr/>
          <a:lstStyle/>
          <a:p>
            <a:r>
              <a:rPr lang="en-US" dirty="0" smtClean="0"/>
              <a:t>Quick Release Sets</a:t>
            </a:r>
            <a:endParaRPr lang="en-US" dirty="0"/>
          </a:p>
        </p:txBody>
      </p:sp>
      <p:pic>
        <p:nvPicPr>
          <p:cNvPr id="4030468" name="Picture 1028" descr="quickrelease"/>
          <p:cNvPicPr>
            <a:picLocks noChangeAspect="1" noChangeArrowheads="1"/>
          </p:cNvPicPr>
          <p:nvPr/>
        </p:nvPicPr>
        <p:blipFill>
          <a:blip r:embed="rId3"/>
          <a:srcRect/>
          <a:stretch>
            <a:fillRect/>
          </a:stretch>
        </p:blipFill>
        <p:spPr bwMode="auto">
          <a:xfrm>
            <a:off x="838200" y="2133600"/>
            <a:ext cx="3533775" cy="3581400"/>
          </a:xfrm>
          <a:prstGeom prst="rect">
            <a:avLst/>
          </a:prstGeom>
          <a:noFill/>
        </p:spPr>
      </p:pic>
      <p:pic>
        <p:nvPicPr>
          <p:cNvPr id="4030469" name="Picture 1029" descr="quickrelease2"/>
          <p:cNvPicPr>
            <a:picLocks noChangeAspect="1" noChangeArrowheads="1"/>
          </p:cNvPicPr>
          <p:nvPr/>
        </p:nvPicPr>
        <p:blipFill>
          <a:blip r:embed="rId4"/>
          <a:srcRect/>
          <a:stretch>
            <a:fillRect/>
          </a:stretch>
        </p:blipFill>
        <p:spPr bwMode="auto">
          <a:xfrm>
            <a:off x="5035550" y="2133600"/>
            <a:ext cx="3346450" cy="35814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12354" name="Rectangle 2"/>
          <p:cNvSpPr>
            <a:spLocks noGrp="1" noChangeArrowheads="1"/>
          </p:cNvSpPr>
          <p:nvPr>
            <p:ph type="title"/>
          </p:nvPr>
        </p:nvSpPr>
        <p:spPr/>
        <p:txBody>
          <a:bodyPr/>
          <a:lstStyle/>
          <a:p>
            <a:r>
              <a:rPr lang="en-US"/>
              <a:t>Outline</a:t>
            </a:r>
          </a:p>
        </p:txBody>
      </p:sp>
      <p:sp>
        <p:nvSpPr>
          <p:cNvPr id="3812355" name="Rectangle 3"/>
          <p:cNvSpPr>
            <a:spLocks noGrp="1" noChangeArrowheads="1"/>
          </p:cNvSpPr>
          <p:nvPr>
            <p:ph type="body" idx="1"/>
          </p:nvPr>
        </p:nvSpPr>
        <p:spPr>
          <a:xfrm>
            <a:off x="838200" y="1905000"/>
            <a:ext cx="7729538" cy="4114800"/>
          </a:xfrm>
        </p:spPr>
        <p:txBody>
          <a:bodyPr/>
          <a:lstStyle/>
          <a:p>
            <a:pPr lvl="1">
              <a:spcBef>
                <a:spcPct val="60000"/>
              </a:spcBef>
            </a:pPr>
            <a:r>
              <a:rPr lang="en-US" sz="2400" dirty="0" smtClean="0"/>
              <a:t>Goals</a:t>
            </a:r>
          </a:p>
          <a:p>
            <a:pPr lvl="1">
              <a:spcBef>
                <a:spcPct val="60000"/>
              </a:spcBef>
            </a:pPr>
            <a:r>
              <a:rPr lang="en-US" sz="2400" dirty="0" smtClean="0"/>
              <a:t>CGMS</a:t>
            </a:r>
          </a:p>
          <a:p>
            <a:pPr lvl="1">
              <a:spcBef>
                <a:spcPct val="60000"/>
              </a:spcBef>
            </a:pPr>
            <a:r>
              <a:rPr lang="en-US" sz="2400" dirty="0"/>
              <a:t>Special Pump </a:t>
            </a:r>
            <a:r>
              <a:rPr lang="en-US" sz="2400" dirty="0" smtClean="0"/>
              <a:t>Features</a:t>
            </a:r>
          </a:p>
          <a:p>
            <a:pPr lvl="1">
              <a:spcBef>
                <a:spcPct val="60000"/>
              </a:spcBef>
            </a:pPr>
            <a:r>
              <a:rPr lang="en-US" sz="2400" dirty="0"/>
              <a:t>Pump </a:t>
            </a:r>
            <a:r>
              <a:rPr lang="en-US" sz="2400" dirty="0" smtClean="0"/>
              <a:t>Settings</a:t>
            </a:r>
          </a:p>
          <a:p>
            <a:pPr lvl="1">
              <a:spcBef>
                <a:spcPct val="60000"/>
              </a:spcBef>
            </a:pPr>
            <a:r>
              <a:rPr lang="en-US" sz="2400" dirty="0" smtClean="0"/>
              <a:t>DIA </a:t>
            </a:r>
            <a:r>
              <a:rPr lang="en-US" sz="2400" dirty="0"/>
              <a:t>and </a:t>
            </a:r>
            <a:r>
              <a:rPr lang="en-US" sz="2400" dirty="0" smtClean="0"/>
              <a:t>BOB</a:t>
            </a:r>
          </a:p>
          <a:p>
            <a:pPr lvl="1">
              <a:spcBef>
                <a:spcPct val="60000"/>
              </a:spcBef>
            </a:pPr>
            <a:r>
              <a:rPr lang="en-US" sz="2400" dirty="0" smtClean="0"/>
              <a:t>Future Pump Features</a:t>
            </a:r>
            <a:endParaRPr lang="en-US" sz="2400" dirty="0"/>
          </a:p>
        </p:txBody>
      </p:sp>
      <p:pic>
        <p:nvPicPr>
          <p:cNvPr id="3812357" name="Picture 5" descr="Pump-bigblue"/>
          <p:cNvPicPr>
            <a:picLocks noChangeAspect="1" noChangeArrowheads="1"/>
          </p:cNvPicPr>
          <p:nvPr/>
        </p:nvPicPr>
        <p:blipFill>
          <a:blip r:embed="rId3"/>
          <a:srcRect/>
          <a:stretch>
            <a:fillRect/>
          </a:stretch>
        </p:blipFill>
        <p:spPr bwMode="auto">
          <a:xfrm>
            <a:off x="6019800" y="1600200"/>
            <a:ext cx="2081213" cy="2971800"/>
          </a:xfrm>
          <a:prstGeom prst="rect">
            <a:avLst/>
          </a:prstGeom>
          <a:noFill/>
        </p:spPr>
      </p:pic>
      <p:sp>
        <p:nvSpPr>
          <p:cNvPr id="3812358" name="Rectangle 6"/>
          <p:cNvSpPr>
            <a:spLocks noChangeArrowheads="1"/>
          </p:cNvSpPr>
          <p:nvPr/>
        </p:nvSpPr>
        <p:spPr bwMode="auto">
          <a:xfrm>
            <a:off x="6019800" y="1571625"/>
            <a:ext cx="2084388" cy="71437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26370" name="Rectangle 1026"/>
          <p:cNvSpPr>
            <a:spLocks noGrp="1" noChangeArrowheads="1"/>
          </p:cNvSpPr>
          <p:nvPr>
            <p:ph type="title"/>
          </p:nvPr>
        </p:nvSpPr>
        <p:spPr/>
        <p:txBody>
          <a:bodyPr/>
          <a:lstStyle/>
          <a:p>
            <a:r>
              <a:rPr lang="en-US" dirty="0" smtClean="0"/>
              <a:t>Color Screens</a:t>
            </a:r>
            <a:endParaRPr lang="en-US" dirty="0"/>
          </a:p>
        </p:txBody>
      </p:sp>
      <p:pic>
        <p:nvPicPr>
          <p:cNvPr id="4026372" name="Picture 1028" descr="PDM200 Picture"/>
          <p:cNvPicPr>
            <a:picLocks noChangeAspect="1" noChangeArrowheads="1"/>
          </p:cNvPicPr>
          <p:nvPr/>
        </p:nvPicPr>
        <p:blipFill>
          <a:blip r:embed="rId3"/>
          <a:srcRect/>
          <a:stretch>
            <a:fillRect/>
          </a:stretch>
        </p:blipFill>
        <p:spPr bwMode="auto">
          <a:xfrm>
            <a:off x="2971135" y="2057400"/>
            <a:ext cx="2134265" cy="3215418"/>
          </a:xfrm>
          <a:prstGeom prst="rect">
            <a:avLst/>
          </a:prstGeom>
          <a:noFill/>
        </p:spPr>
      </p:pic>
      <p:pic>
        <p:nvPicPr>
          <p:cNvPr id="4026373" name="Picture 1029" descr="20"/>
          <p:cNvPicPr>
            <a:picLocks noChangeAspect="1" noChangeArrowheads="1"/>
          </p:cNvPicPr>
          <p:nvPr/>
        </p:nvPicPr>
        <p:blipFill>
          <a:blip r:embed="rId4"/>
          <a:srcRect/>
          <a:stretch>
            <a:fillRect/>
          </a:stretch>
        </p:blipFill>
        <p:spPr bwMode="auto">
          <a:xfrm>
            <a:off x="381000" y="2435188"/>
            <a:ext cx="2743200" cy="1634218"/>
          </a:xfrm>
          <a:prstGeom prst="rect">
            <a:avLst/>
          </a:prstGeom>
          <a:noFill/>
        </p:spPr>
      </p:pic>
      <p:pic>
        <p:nvPicPr>
          <p:cNvPr id="9" name="Picture 8" descr="pump-avivacombo_face.jpg"/>
          <p:cNvPicPr>
            <a:picLocks noChangeAspect="1"/>
          </p:cNvPicPr>
          <p:nvPr/>
        </p:nvPicPr>
        <p:blipFill>
          <a:blip r:embed="rId5"/>
          <a:stretch>
            <a:fillRect/>
          </a:stretch>
        </p:blipFill>
        <p:spPr>
          <a:xfrm>
            <a:off x="4800600" y="2133600"/>
            <a:ext cx="2494230" cy="2895600"/>
          </a:xfrm>
          <a:prstGeom prst="rect">
            <a:avLst/>
          </a:prstGeom>
        </p:spPr>
      </p:pic>
      <p:sp>
        <p:nvSpPr>
          <p:cNvPr id="10" name="Rectangle 9"/>
          <p:cNvSpPr/>
          <p:nvPr/>
        </p:nvSpPr>
        <p:spPr>
          <a:xfrm>
            <a:off x="2667000" y="5329535"/>
            <a:ext cx="3977321" cy="461665"/>
          </a:xfrm>
          <a:prstGeom prst="rect">
            <a:avLst/>
          </a:prstGeom>
        </p:spPr>
        <p:txBody>
          <a:bodyPr wrap="none">
            <a:spAutoFit/>
          </a:bodyPr>
          <a:lstStyle/>
          <a:p>
            <a:r>
              <a:rPr lang="en-US" i="0" dirty="0" smtClean="0"/>
              <a:t>Soon: Tandem, Solo, others</a:t>
            </a:r>
            <a:endParaRPr lang="en-US" i="0" dirty="0"/>
          </a:p>
        </p:txBody>
      </p:sp>
      <p:pic>
        <p:nvPicPr>
          <p:cNvPr id="11" name="Picture 10" descr="pump-SoloPDA.jpg"/>
          <p:cNvPicPr>
            <a:picLocks noChangeAspect="1"/>
          </p:cNvPicPr>
          <p:nvPr/>
        </p:nvPicPr>
        <p:blipFill>
          <a:blip r:embed="rId6"/>
          <a:stretch>
            <a:fillRect/>
          </a:stretch>
        </p:blipFill>
        <p:spPr>
          <a:xfrm>
            <a:off x="7155322" y="2209800"/>
            <a:ext cx="1455278" cy="27432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6610" name="Rectangle 1026"/>
          <p:cNvSpPr>
            <a:spLocks noGrp="1" noChangeArrowheads="1"/>
          </p:cNvSpPr>
          <p:nvPr>
            <p:ph type="title"/>
          </p:nvPr>
        </p:nvSpPr>
        <p:spPr/>
        <p:txBody>
          <a:bodyPr/>
          <a:lstStyle/>
          <a:p>
            <a:r>
              <a:rPr lang="en-US" dirty="0" smtClean="0"/>
              <a:t>CGM Display</a:t>
            </a:r>
            <a:endParaRPr lang="en-US" dirty="0"/>
          </a:p>
        </p:txBody>
      </p:sp>
      <p:pic>
        <p:nvPicPr>
          <p:cNvPr id="4036612" name="Picture 1028" descr="paradigm"/>
          <p:cNvPicPr>
            <a:picLocks noChangeAspect="1" noChangeArrowheads="1"/>
          </p:cNvPicPr>
          <p:nvPr/>
        </p:nvPicPr>
        <p:blipFill>
          <a:blip r:embed="rId3"/>
          <a:srcRect/>
          <a:stretch>
            <a:fillRect/>
          </a:stretch>
        </p:blipFill>
        <p:spPr bwMode="auto">
          <a:xfrm>
            <a:off x="2743200" y="2743200"/>
            <a:ext cx="3429000" cy="233362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13346" name="Rectangle 2"/>
          <p:cNvSpPr>
            <a:spLocks noGrp="1" noChangeArrowheads="1"/>
          </p:cNvSpPr>
          <p:nvPr>
            <p:ph type="title"/>
          </p:nvPr>
        </p:nvSpPr>
        <p:spPr/>
        <p:txBody>
          <a:bodyPr/>
          <a:lstStyle/>
          <a:p>
            <a:r>
              <a:rPr lang="en-US" dirty="0"/>
              <a:t>Remote Boluses</a:t>
            </a:r>
          </a:p>
        </p:txBody>
      </p:sp>
      <p:sp>
        <p:nvSpPr>
          <p:cNvPr id="3513349" name="Rectangle 5"/>
          <p:cNvSpPr>
            <a:spLocks noGrp="1" noChangeArrowheads="1"/>
          </p:cNvSpPr>
          <p:nvPr>
            <p:ph type="body" sz="half" idx="2"/>
          </p:nvPr>
        </p:nvSpPr>
        <p:spPr>
          <a:xfrm>
            <a:off x="3886200" y="1828800"/>
            <a:ext cx="5105400" cy="4191000"/>
          </a:xfrm>
          <a:noFill/>
          <a:ln/>
        </p:spPr>
        <p:txBody>
          <a:bodyPr/>
          <a:lstStyle/>
          <a:p>
            <a:pPr lvl="1">
              <a:spcBef>
                <a:spcPct val="45000"/>
              </a:spcBef>
            </a:pPr>
            <a:r>
              <a:rPr lang="en-US" sz="2400" dirty="0" err="1" smtClean="0"/>
              <a:t>Bolusing</a:t>
            </a:r>
            <a:r>
              <a:rPr lang="en-US" sz="2400" dirty="0" smtClean="0"/>
              <a:t> from meter/PDA lets pump stay hidden</a:t>
            </a:r>
          </a:p>
          <a:p>
            <a:pPr lvl="1">
              <a:spcBef>
                <a:spcPct val="45000"/>
              </a:spcBef>
            </a:pPr>
            <a:r>
              <a:rPr lang="en-US" sz="2400" dirty="0" smtClean="0"/>
              <a:t>Meter </a:t>
            </a:r>
            <a:r>
              <a:rPr lang="en-US" sz="2400" dirty="0"/>
              <a:t>sends BG to</a:t>
            </a:r>
            <a:r>
              <a:rPr lang="en-US" sz="2400" dirty="0" smtClean="0"/>
              <a:t> pump</a:t>
            </a:r>
            <a:endParaRPr lang="en-US" sz="2400" dirty="0"/>
          </a:p>
          <a:p>
            <a:pPr lvl="1">
              <a:spcBef>
                <a:spcPct val="45000"/>
              </a:spcBef>
            </a:pPr>
            <a:r>
              <a:rPr lang="en-US" sz="2400" dirty="0"/>
              <a:t>Carb</a:t>
            </a:r>
            <a:r>
              <a:rPr lang="en-US" sz="2400" dirty="0" smtClean="0"/>
              <a:t> bolus, correction bolus, basal remotely controlled by meter/PDA</a:t>
            </a:r>
          </a:p>
          <a:p>
            <a:pPr lvl="1">
              <a:spcBef>
                <a:spcPct val="45000"/>
              </a:spcBef>
            </a:pPr>
            <a:r>
              <a:rPr lang="en-US" sz="2400" dirty="0" smtClean="0"/>
              <a:t>Accurate, complete history</a:t>
            </a:r>
            <a:endParaRPr lang="en-US" sz="2400" dirty="0"/>
          </a:p>
        </p:txBody>
      </p:sp>
      <p:pic>
        <p:nvPicPr>
          <p:cNvPr id="16" name="Picture 5" descr="PingCombo_Slvr_4C_LR"/>
          <p:cNvPicPr>
            <a:picLocks noChangeAspect="1" noChangeArrowheads="1"/>
          </p:cNvPicPr>
          <p:nvPr/>
        </p:nvPicPr>
        <p:blipFill>
          <a:blip r:embed="rId3"/>
          <a:srcRect/>
          <a:stretch>
            <a:fillRect/>
          </a:stretch>
        </p:blipFill>
        <p:spPr bwMode="auto">
          <a:xfrm>
            <a:off x="914400" y="1676400"/>
            <a:ext cx="3276600" cy="2859088"/>
          </a:xfrm>
          <a:prstGeom prst="rect">
            <a:avLst/>
          </a:prstGeom>
          <a:noFill/>
        </p:spPr>
      </p:pic>
      <p:pic>
        <p:nvPicPr>
          <p:cNvPr id="17" name="Picture 4" descr="Omnipod"/>
          <p:cNvPicPr>
            <a:picLocks noChangeAspect="1" noChangeArrowheads="1"/>
          </p:cNvPicPr>
          <p:nvPr/>
        </p:nvPicPr>
        <p:blipFill>
          <a:blip r:embed="rId4"/>
          <a:srcRect/>
          <a:stretch>
            <a:fillRect/>
          </a:stretch>
        </p:blipFill>
        <p:spPr bwMode="auto">
          <a:xfrm>
            <a:off x="1143000" y="4191000"/>
            <a:ext cx="2895600" cy="1930400"/>
          </a:xfrm>
          <a:prstGeom prst="rect">
            <a:avLst/>
          </a:prstGeom>
          <a:noFill/>
        </p:spPr>
      </p:pic>
      <p:sp>
        <p:nvSpPr>
          <p:cNvPr id="18" name="Text Box 6"/>
          <p:cNvSpPr txBox="1">
            <a:spLocks noChangeArrowheads="1"/>
          </p:cNvSpPr>
          <p:nvPr/>
        </p:nvSpPr>
        <p:spPr bwMode="auto">
          <a:xfrm>
            <a:off x="762000" y="6338888"/>
            <a:ext cx="8001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i="0" dirty="0"/>
              <a:t>Bolus and basal adjustments in </a:t>
            </a:r>
            <a:r>
              <a:rPr lang="en-US" sz="1800" i="0" dirty="0" err="1"/>
              <a:t>Accu-Chek</a:t>
            </a:r>
            <a:r>
              <a:rPr lang="en-US" sz="1800" i="0" dirty="0"/>
              <a:t> Combo (not yet FDA approved)</a:t>
            </a:r>
            <a:endParaRPr lang="en-US" i="0"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20514" name="Rectangle 2"/>
          <p:cNvSpPr>
            <a:spLocks noGrp="1" noChangeArrowheads="1"/>
          </p:cNvSpPr>
          <p:nvPr>
            <p:ph type="title"/>
          </p:nvPr>
        </p:nvSpPr>
        <p:spPr>
          <a:xfrm>
            <a:off x="573088" y="304800"/>
            <a:ext cx="8266112" cy="1216025"/>
          </a:xfrm>
        </p:spPr>
        <p:txBody>
          <a:bodyPr/>
          <a:lstStyle/>
          <a:p>
            <a:r>
              <a:rPr lang="en-US" sz="3600" dirty="0"/>
              <a:t>Combo Boluses –</a:t>
            </a:r>
            <a:r>
              <a:rPr lang="en-US" sz="3600" dirty="0" smtClean="0"/>
              <a:t> Part Now</a:t>
            </a:r>
            <a:r>
              <a:rPr lang="en-US" sz="3600" dirty="0"/>
              <a:t>,</a:t>
            </a:r>
            <a:r>
              <a:rPr lang="en-US" sz="3600" dirty="0" smtClean="0"/>
              <a:t> </a:t>
            </a:r>
            <a:r>
              <a:rPr lang="en-US" sz="3600" dirty="0"/>
              <a:t>Part Later</a:t>
            </a:r>
          </a:p>
        </p:txBody>
      </p:sp>
      <p:sp>
        <p:nvSpPr>
          <p:cNvPr id="3520515" name="Rectangle 3"/>
          <p:cNvSpPr>
            <a:spLocks noGrp="1" noChangeArrowheads="1"/>
          </p:cNvSpPr>
          <p:nvPr>
            <p:ph type="body" idx="1"/>
          </p:nvPr>
        </p:nvSpPr>
        <p:spPr>
          <a:xfrm>
            <a:off x="195263" y="2057400"/>
            <a:ext cx="8491537" cy="4191000"/>
          </a:xfrm>
        </p:spPr>
        <p:txBody>
          <a:bodyPr/>
          <a:lstStyle/>
          <a:p>
            <a:pPr lvl="1">
              <a:spcBef>
                <a:spcPct val="55000"/>
              </a:spcBef>
            </a:pPr>
            <a:r>
              <a:rPr lang="en-US" sz="2400" dirty="0" smtClean="0"/>
              <a:t>DON’T USE for most meals</a:t>
            </a:r>
          </a:p>
          <a:p>
            <a:pPr lvl="1">
              <a:spcBef>
                <a:spcPct val="55000"/>
              </a:spcBef>
            </a:pPr>
            <a:r>
              <a:rPr lang="en-US" sz="2400" dirty="0" smtClean="0"/>
              <a:t>Great </a:t>
            </a:r>
            <a:r>
              <a:rPr lang="en-US" sz="2400" dirty="0"/>
              <a:t>for </a:t>
            </a:r>
            <a:r>
              <a:rPr lang="en-US" sz="2400" dirty="0" err="1"/>
              <a:t>Symlin</a:t>
            </a:r>
            <a:r>
              <a:rPr lang="en-US" sz="2400" dirty="0"/>
              <a:t>, low GI carbs, </a:t>
            </a:r>
            <a:br>
              <a:rPr lang="en-US" sz="2400" dirty="0"/>
            </a:br>
            <a:r>
              <a:rPr lang="en-US" sz="2400" dirty="0"/>
              <a:t>hi-protein</a:t>
            </a:r>
            <a:r>
              <a:rPr lang="en-US" sz="2400" dirty="0" smtClean="0"/>
              <a:t> or hi-fat meals</a:t>
            </a:r>
            <a:r>
              <a:rPr lang="en-US" sz="2400" dirty="0"/>
              <a:t>, </a:t>
            </a:r>
            <a:r>
              <a:rPr lang="en-US" sz="2400" dirty="0" err="1"/>
              <a:t>gastroparesis</a:t>
            </a:r>
            <a:r>
              <a:rPr lang="en-US" sz="2400" dirty="0"/>
              <a:t> </a:t>
            </a:r>
          </a:p>
          <a:p>
            <a:pPr lvl="1">
              <a:spcBef>
                <a:spcPct val="55000"/>
              </a:spcBef>
            </a:pPr>
            <a:r>
              <a:rPr lang="en-US" sz="2400" dirty="0"/>
              <a:t>Helps when carb counts or meal timing are uncertain</a:t>
            </a:r>
            <a:r>
              <a:rPr lang="en-US" sz="2000" dirty="0"/>
              <a:t> </a:t>
            </a:r>
          </a:p>
          <a:p>
            <a:pPr lvl="2">
              <a:spcBef>
                <a:spcPct val="55000"/>
              </a:spcBef>
            </a:pPr>
            <a:r>
              <a:rPr lang="en-US" sz="2000" dirty="0"/>
              <a:t>Give part of bolus early to get insulin working</a:t>
            </a:r>
          </a:p>
          <a:p>
            <a:pPr lvl="2">
              <a:spcBef>
                <a:spcPct val="55000"/>
              </a:spcBef>
            </a:pPr>
            <a:r>
              <a:rPr lang="en-US" sz="2000" dirty="0"/>
              <a:t>Give rest over time – discontinue if meal has fewer carbs than </a:t>
            </a:r>
            <a:br>
              <a:rPr lang="en-US" sz="2000" dirty="0"/>
            </a:br>
            <a:r>
              <a:rPr lang="en-US" sz="2000" dirty="0"/>
              <a:t>expected. Give 2nd bolus if meal contains more carbs.</a:t>
            </a:r>
            <a:endParaRPr lang="en-US" sz="1900" dirty="0"/>
          </a:p>
          <a:p>
            <a:pPr lvl="1">
              <a:spcBef>
                <a:spcPct val="55000"/>
              </a:spcBef>
            </a:pPr>
            <a:r>
              <a:rPr lang="en-US" sz="2400" dirty="0"/>
              <a:t>Picky-eater parents love combo </a:t>
            </a:r>
            <a:r>
              <a:rPr lang="en-US" sz="2400" dirty="0" smtClean="0"/>
              <a:t>boluses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Carb Counting</a:t>
            </a:r>
            <a:endParaRPr lang="en-US" dirty="0"/>
          </a:p>
        </p:txBody>
      </p:sp>
      <p:sp>
        <p:nvSpPr>
          <p:cNvPr id="3" name="Content Placeholder 2"/>
          <p:cNvSpPr>
            <a:spLocks noGrp="1"/>
          </p:cNvSpPr>
          <p:nvPr>
            <p:ph idx="1"/>
          </p:nvPr>
        </p:nvSpPr>
        <p:spPr>
          <a:xfrm>
            <a:off x="5181600" y="2302934"/>
            <a:ext cx="3886200" cy="3733800"/>
          </a:xfrm>
        </p:spPr>
        <p:txBody>
          <a:bodyPr/>
          <a:lstStyle/>
          <a:p>
            <a:pPr lvl="1">
              <a:buNone/>
            </a:pPr>
            <a:r>
              <a:rPr lang="en-US" dirty="0" smtClean="0"/>
              <a:t>    The quick way to keep carbs from raising your glucose</a:t>
            </a:r>
            <a:endParaRPr lang="en-US" dirty="0"/>
          </a:p>
        </p:txBody>
      </p:sp>
      <p:pic>
        <p:nvPicPr>
          <p:cNvPr id="4" name="Picture 3" descr="emily-boller-diseaseproof-baseball-applie-pie-550-wide.jpg"/>
          <p:cNvPicPr>
            <a:picLocks noChangeAspect="1"/>
          </p:cNvPicPr>
          <p:nvPr/>
        </p:nvPicPr>
        <p:blipFill>
          <a:blip r:embed="rId2"/>
          <a:stretch>
            <a:fillRect/>
          </a:stretch>
        </p:blipFill>
        <p:spPr>
          <a:xfrm>
            <a:off x="609600" y="1676399"/>
            <a:ext cx="4648200" cy="3448119"/>
          </a:xfrm>
          <a:prstGeom prst="rect">
            <a:avLst/>
          </a:prstGeom>
        </p:spPr>
      </p:pic>
      <p:sp>
        <p:nvSpPr>
          <p:cNvPr id="6" name="Left Arrow 5"/>
          <p:cNvSpPr/>
          <p:nvPr/>
        </p:nvSpPr>
        <p:spPr bwMode="auto">
          <a:xfrm>
            <a:off x="5410200" y="2971800"/>
            <a:ext cx="533400" cy="304800"/>
          </a:xfrm>
          <a:prstGeom prst="lef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Rectangle 6"/>
          <p:cNvSpPr/>
          <p:nvPr/>
        </p:nvSpPr>
        <p:spPr>
          <a:xfrm>
            <a:off x="533400" y="5410200"/>
            <a:ext cx="8458200" cy="461665"/>
          </a:xfrm>
          <a:prstGeom prst="rect">
            <a:avLst/>
          </a:prstGeom>
        </p:spPr>
        <p:txBody>
          <a:bodyPr wrap="square">
            <a:spAutoFit/>
          </a:bodyPr>
          <a:lstStyle/>
          <a:p>
            <a:r>
              <a:rPr lang="en-US" i="0" dirty="0" smtClean="0"/>
              <a:t>Carb lists in Ping, </a:t>
            </a:r>
            <a:r>
              <a:rPr lang="en-US" i="0" dirty="0" err="1" smtClean="0"/>
              <a:t>Omnipod</a:t>
            </a:r>
            <a:r>
              <a:rPr lang="en-US" i="0" dirty="0" smtClean="0"/>
              <a:t>, Spirit/Combo, Tandem, others</a:t>
            </a:r>
            <a:endParaRPr lang="en-US" i="0" dirty="0"/>
          </a:p>
        </p:txBody>
      </p:sp>
      <p:sp>
        <p:nvSpPr>
          <p:cNvPr id="8" name="Rectangle 7"/>
          <p:cNvSpPr/>
          <p:nvPr/>
        </p:nvSpPr>
        <p:spPr>
          <a:xfrm>
            <a:off x="2286000" y="6324600"/>
            <a:ext cx="4756810" cy="369332"/>
          </a:xfrm>
          <a:prstGeom prst="rect">
            <a:avLst/>
          </a:prstGeom>
        </p:spPr>
        <p:txBody>
          <a:bodyPr wrap="none">
            <a:spAutoFit/>
          </a:bodyPr>
          <a:lstStyle/>
          <a:p>
            <a:r>
              <a:rPr lang="en-US" sz="1800" i="0" dirty="0" smtClean="0"/>
              <a:t>Photo courtesy Emily </a:t>
            </a:r>
            <a:r>
              <a:rPr lang="en-US" sz="1800" i="0" dirty="0" err="1" smtClean="0"/>
              <a:t>Boller</a:t>
            </a:r>
            <a:r>
              <a:rPr lang="en-US" sz="1800" i="0" dirty="0" smtClean="0"/>
              <a:t>, </a:t>
            </a:r>
            <a:r>
              <a:rPr lang="en-US" sz="1800" i="0" dirty="0" err="1" smtClean="0"/>
              <a:t>emilyboller.com</a:t>
            </a:r>
            <a:endParaRPr lang="en-US" sz="1800"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21538" name="Rectangle 2"/>
          <p:cNvSpPr>
            <a:spLocks noGrp="1" noChangeArrowheads="1"/>
          </p:cNvSpPr>
          <p:nvPr>
            <p:ph type="title"/>
          </p:nvPr>
        </p:nvSpPr>
        <p:spPr/>
        <p:txBody>
          <a:bodyPr/>
          <a:lstStyle/>
          <a:p>
            <a:r>
              <a:rPr lang="en-US"/>
              <a:t>Temp Basal Rates</a:t>
            </a:r>
          </a:p>
        </p:txBody>
      </p:sp>
      <p:sp>
        <p:nvSpPr>
          <p:cNvPr id="3521539" name="Rectangle 3"/>
          <p:cNvSpPr>
            <a:spLocks noGrp="1" noChangeArrowheads="1"/>
          </p:cNvSpPr>
          <p:nvPr>
            <p:ph type="body" idx="1"/>
          </p:nvPr>
        </p:nvSpPr>
        <p:spPr>
          <a:xfrm>
            <a:off x="533400" y="1981200"/>
            <a:ext cx="8196263" cy="4114800"/>
          </a:xfrm>
        </p:spPr>
        <p:txBody>
          <a:bodyPr/>
          <a:lstStyle/>
          <a:p>
            <a:pPr lvl="1">
              <a:spcBef>
                <a:spcPct val="60000"/>
              </a:spcBef>
              <a:buNone/>
            </a:pPr>
            <a:r>
              <a:rPr lang="en-US" sz="2400" dirty="0" smtClean="0"/>
              <a:t>Great for:</a:t>
            </a:r>
          </a:p>
          <a:p>
            <a:pPr lvl="1">
              <a:spcBef>
                <a:spcPct val="60000"/>
              </a:spcBef>
            </a:pPr>
            <a:r>
              <a:rPr lang="en-US" sz="2400" dirty="0" smtClean="0"/>
              <a:t>Covering exercise</a:t>
            </a:r>
          </a:p>
          <a:p>
            <a:pPr lvl="1">
              <a:spcBef>
                <a:spcPct val="60000"/>
              </a:spcBef>
            </a:pPr>
            <a:r>
              <a:rPr lang="en-US" sz="2400" dirty="0" smtClean="0"/>
              <a:t>Handling illness</a:t>
            </a:r>
            <a:endParaRPr lang="en-US" sz="2400" dirty="0"/>
          </a:p>
          <a:p>
            <a:pPr lvl="1">
              <a:spcBef>
                <a:spcPct val="60000"/>
              </a:spcBef>
            </a:pPr>
            <a:r>
              <a:rPr lang="en-US" sz="2400" dirty="0" smtClean="0"/>
              <a:t>Testing </a:t>
            </a:r>
            <a:r>
              <a:rPr lang="en-US" sz="2400" dirty="0"/>
              <a:t>new basal rates</a:t>
            </a:r>
          </a:p>
          <a:p>
            <a:pPr lvl="1">
              <a:spcBef>
                <a:spcPct val="60000"/>
              </a:spcBef>
            </a:pPr>
            <a:r>
              <a:rPr lang="en-US" sz="2400" dirty="0" err="1" smtClean="0"/>
              <a:t>Offseting</a:t>
            </a:r>
            <a:r>
              <a:rPr lang="en-US" sz="2400" dirty="0" smtClean="0"/>
              <a:t> </a:t>
            </a:r>
            <a:r>
              <a:rPr lang="en-US" sz="2400" dirty="0"/>
              <a:t>excess BOB</a:t>
            </a:r>
          </a:p>
          <a:p>
            <a:pPr lvl="1">
              <a:spcBef>
                <a:spcPct val="60000"/>
              </a:spcBef>
            </a:pPr>
            <a:r>
              <a:rPr lang="en-US" sz="2400" dirty="0"/>
              <a:t>Safely “</a:t>
            </a:r>
            <a:r>
              <a:rPr lang="en-US" sz="2400" dirty="0" smtClean="0"/>
              <a:t>stopping” </a:t>
            </a:r>
            <a:r>
              <a:rPr lang="en-US" sz="2400" dirty="0"/>
              <a:t>a </a:t>
            </a:r>
            <a:r>
              <a:rPr lang="en-US" sz="2400" dirty="0" smtClean="0"/>
              <a:t>pump and restart on time!</a:t>
            </a:r>
            <a:endParaRPr lang="en-US" sz="2400" dirty="0"/>
          </a:p>
        </p:txBody>
      </p:sp>
      <p:pic>
        <p:nvPicPr>
          <p:cNvPr id="3521540" name="Picture 4" descr="exer-beachrun"/>
          <p:cNvPicPr>
            <a:picLocks noChangeAspect="1" noChangeArrowheads="1"/>
          </p:cNvPicPr>
          <p:nvPr/>
        </p:nvPicPr>
        <p:blipFill>
          <a:blip r:embed="rId2"/>
          <a:srcRect/>
          <a:stretch>
            <a:fillRect/>
          </a:stretch>
        </p:blipFill>
        <p:spPr bwMode="auto">
          <a:xfrm>
            <a:off x="5410200" y="1576388"/>
            <a:ext cx="3176588" cy="2532062"/>
          </a:xfrm>
          <a:prstGeom prst="rect">
            <a:avLst/>
          </a:prstGeom>
          <a:noFill/>
        </p:spPr>
      </p:pic>
      <p:sp>
        <p:nvSpPr>
          <p:cNvPr id="3521542" name="Line 6"/>
          <p:cNvSpPr>
            <a:spLocks noChangeShapeType="1"/>
          </p:cNvSpPr>
          <p:nvPr/>
        </p:nvSpPr>
        <p:spPr bwMode="auto">
          <a:xfrm>
            <a:off x="4191000" y="2651125"/>
            <a:ext cx="0" cy="320675"/>
          </a:xfrm>
          <a:prstGeom prst="line">
            <a:avLst/>
          </a:prstGeom>
          <a:noFill/>
          <a:ln w="63500" cap="flat" cmpd="sng" algn="ctr">
            <a:solidFill>
              <a:srgbClr val="FF0000"/>
            </a:solidFill>
            <a:prstDash val="solid"/>
            <a:round/>
            <a:headEnd type="none" w="med" len="med"/>
            <a:tailEnd type="triangle" w="med" len="med"/>
          </a:ln>
        </p:spPr>
        <p:txBody>
          <a:bodyPr wrap="none" anchor="ctr">
            <a:prstTxWarp prst="textNoShape">
              <a:avLst/>
            </a:prstTxWarp>
          </a:bodyPr>
          <a:lstStyle/>
          <a:p>
            <a:endParaRPr lang="en-US"/>
          </a:p>
        </p:txBody>
      </p:sp>
      <p:sp>
        <p:nvSpPr>
          <p:cNvPr id="3521543" name="Line 7"/>
          <p:cNvSpPr>
            <a:spLocks noChangeShapeType="1"/>
          </p:cNvSpPr>
          <p:nvPr/>
        </p:nvSpPr>
        <p:spPr bwMode="auto">
          <a:xfrm rot="10800000">
            <a:off x="3886200" y="3260724"/>
            <a:ext cx="0" cy="320675"/>
          </a:xfrm>
          <a:prstGeom prst="line">
            <a:avLst/>
          </a:prstGeom>
          <a:noFill/>
          <a:ln w="63500" cap="flat" cmpd="sng" algn="ctr">
            <a:solidFill>
              <a:srgbClr val="FF0000"/>
            </a:solidFill>
            <a:prstDash val="solid"/>
            <a:round/>
            <a:headEnd type="none" w="med" len="med"/>
            <a:tailEnd type="triangle" w="med" len="med"/>
          </a:ln>
        </p:spPr>
        <p:txBody>
          <a:bodyPr wrap="none" anchor="ctr">
            <a:prstTxWarp prst="textNoShape">
              <a:avLst/>
            </a:prstTxWarp>
          </a:bodyPr>
          <a:lstStyle/>
          <a:p>
            <a:endParaRPr lang="en-US"/>
          </a:p>
        </p:txBody>
      </p:sp>
      <p:sp>
        <p:nvSpPr>
          <p:cNvPr id="3521544" name="Line 8"/>
          <p:cNvSpPr>
            <a:spLocks noChangeShapeType="1"/>
          </p:cNvSpPr>
          <p:nvPr/>
        </p:nvSpPr>
        <p:spPr bwMode="auto">
          <a:xfrm>
            <a:off x="4953000" y="3870325"/>
            <a:ext cx="0" cy="320675"/>
          </a:xfrm>
          <a:prstGeom prst="line">
            <a:avLst/>
          </a:prstGeom>
          <a:noFill/>
          <a:ln w="63500" cap="flat" cmpd="sng" algn="ctr">
            <a:solidFill>
              <a:srgbClr val="FF0000"/>
            </a:solidFill>
            <a:prstDash val="solid"/>
            <a:round/>
            <a:headEnd type="none" w="med" len="med"/>
            <a:tailEnd type="triangle" w="med" len="med"/>
          </a:ln>
        </p:spPr>
        <p:txBody>
          <a:bodyPr wrap="none" anchor="ctr">
            <a:prstTxWarp prst="textNoShape">
              <a:avLst/>
            </a:prstTxWarp>
          </a:bodyPr>
          <a:lstStyle/>
          <a:p>
            <a:endParaRPr lang="en-US"/>
          </a:p>
        </p:txBody>
      </p:sp>
      <p:sp>
        <p:nvSpPr>
          <p:cNvPr id="3521545" name="Line 9"/>
          <p:cNvSpPr>
            <a:spLocks noChangeShapeType="1"/>
          </p:cNvSpPr>
          <p:nvPr/>
        </p:nvSpPr>
        <p:spPr bwMode="auto">
          <a:xfrm>
            <a:off x="4724400" y="4403725"/>
            <a:ext cx="0" cy="320675"/>
          </a:xfrm>
          <a:prstGeom prst="line">
            <a:avLst/>
          </a:prstGeom>
          <a:noFill/>
          <a:ln w="63500" cap="flat" cmpd="sng" algn="ctr">
            <a:solidFill>
              <a:srgbClr val="FF0000"/>
            </a:solidFill>
            <a:prstDash val="solid"/>
            <a:round/>
            <a:headEnd type="none" w="med" len="med"/>
            <a:tailEnd type="triangle" w="med" len="med"/>
          </a:ln>
        </p:spPr>
        <p:txBody>
          <a:bodyPr wrap="none" anchor="ctr">
            <a:prstTxWarp prst="textNoShape">
              <a:avLst/>
            </a:prstTxWarp>
          </a:bodyPr>
          <a:lstStyle/>
          <a:p>
            <a:endParaRPr lang="en-US"/>
          </a:p>
        </p:txBody>
      </p:sp>
      <p:sp>
        <p:nvSpPr>
          <p:cNvPr id="3521547" name="Line 11"/>
          <p:cNvSpPr>
            <a:spLocks noChangeShapeType="1"/>
          </p:cNvSpPr>
          <p:nvPr/>
        </p:nvSpPr>
        <p:spPr bwMode="auto">
          <a:xfrm rot="10800000">
            <a:off x="5257800" y="3854449"/>
            <a:ext cx="0" cy="320675"/>
          </a:xfrm>
          <a:prstGeom prst="line">
            <a:avLst/>
          </a:prstGeom>
          <a:noFill/>
          <a:ln w="63500" cap="flat" cmpd="sng" algn="ctr">
            <a:solidFill>
              <a:srgbClr val="FF0000"/>
            </a:solidFill>
            <a:prstDash val="solid"/>
            <a:round/>
            <a:headEnd type="none" w="med" len="med"/>
            <a:tailEnd type="triangle" w="med" len="med"/>
          </a:ln>
        </p:spPr>
        <p:txBody>
          <a:bodyPr wrap="none" anchor="ctr">
            <a:prstTxWarp prst="textNoShape">
              <a:avLst/>
            </a:prstTxWarp>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88130" name="Rectangle 1026"/>
          <p:cNvSpPr>
            <a:spLocks noGrp="1" noChangeArrowheads="1"/>
          </p:cNvSpPr>
          <p:nvPr>
            <p:ph type="title"/>
          </p:nvPr>
        </p:nvSpPr>
        <p:spPr>
          <a:xfrm>
            <a:off x="609600" y="304800"/>
            <a:ext cx="8305800" cy="1219200"/>
          </a:xfrm>
        </p:spPr>
        <p:txBody>
          <a:bodyPr/>
          <a:lstStyle/>
          <a:p>
            <a:r>
              <a:rPr lang="en-US" sz="3600"/>
              <a:t>Super Bolus For A High GI Meal</a:t>
            </a:r>
            <a:r>
              <a:rPr lang="en-US" sz="3400"/>
              <a:t/>
            </a:r>
            <a:br>
              <a:rPr lang="en-US" sz="3400"/>
            </a:br>
            <a:r>
              <a:rPr lang="en-US" sz="3000"/>
              <a:t>Shifts Basal To Bolus</a:t>
            </a:r>
          </a:p>
        </p:txBody>
      </p:sp>
      <p:sp>
        <p:nvSpPr>
          <p:cNvPr id="3888131" name="Rectangle 1027"/>
          <p:cNvSpPr>
            <a:spLocks noGrp="1" noChangeArrowheads="1"/>
          </p:cNvSpPr>
          <p:nvPr>
            <p:ph type="body" sz="half" idx="1"/>
          </p:nvPr>
        </p:nvSpPr>
        <p:spPr>
          <a:xfrm>
            <a:off x="609600" y="5410200"/>
            <a:ext cx="8229600" cy="762000"/>
          </a:xfrm>
        </p:spPr>
        <p:txBody>
          <a:bodyPr/>
          <a:lstStyle/>
          <a:p>
            <a:pPr marL="342900" indent="-342900">
              <a:buFont typeface="Wingdings" charset="2"/>
              <a:buNone/>
            </a:pPr>
            <a:r>
              <a:rPr lang="en-US" sz="2000"/>
              <a:t>Future Feature: Super Bolus shifts part of the next 2 to 3.5 hrs of basal insulin into the bolus with less risk of a low later.</a:t>
            </a:r>
            <a:r>
              <a:rPr lang="en-US" sz="2000" baseline="30000"/>
              <a:t>1,2</a:t>
            </a:r>
            <a:endParaRPr lang="en-US" sz="2000"/>
          </a:p>
        </p:txBody>
      </p:sp>
      <p:pic>
        <p:nvPicPr>
          <p:cNvPr id="3888132" name="Picture 1028"/>
          <p:cNvPicPr>
            <a:picLocks noGrp="1" noChangeAspect="1" noChangeArrowheads="1"/>
          </p:cNvPicPr>
          <p:nvPr>
            <p:ph sz="half" idx="2"/>
          </p:nvPr>
        </p:nvPicPr>
        <p:blipFill>
          <a:blip r:embed="rId3"/>
          <a:srcRect/>
          <a:stretch>
            <a:fillRect/>
          </a:stretch>
        </p:blipFill>
        <p:spPr>
          <a:xfrm>
            <a:off x="381000" y="1679575"/>
            <a:ext cx="6057900" cy="3613150"/>
          </a:xfrm>
        </p:spPr>
      </p:pic>
      <p:sp>
        <p:nvSpPr>
          <p:cNvPr id="3888133" name="Rectangle 1029"/>
          <p:cNvSpPr>
            <a:spLocks noChangeArrowheads="1"/>
          </p:cNvSpPr>
          <p:nvPr/>
        </p:nvSpPr>
        <p:spPr bwMode="auto">
          <a:xfrm>
            <a:off x="685800" y="6172200"/>
            <a:ext cx="8077200" cy="639763"/>
          </a:xfrm>
          <a:prstGeom prst="rect">
            <a:avLst/>
          </a:prstGeom>
          <a:noFill/>
          <a:ln w="9525">
            <a:noFill/>
            <a:miter lim="800000"/>
            <a:headEnd/>
            <a:tailEnd/>
          </a:ln>
        </p:spPr>
        <p:txBody>
          <a:bodyPr>
            <a:prstTxWarp prst="textNoShape">
              <a:avLst/>
            </a:prstTxWarp>
            <a:spAutoFit/>
          </a:bodyPr>
          <a:lstStyle/>
          <a:p>
            <a:r>
              <a:rPr lang="en-US" sz="1200" i="0" baseline="30000"/>
              <a:t>1</a:t>
            </a:r>
            <a:r>
              <a:rPr lang="en-US" sz="1200" i="0"/>
              <a:t> J. Walsh: </a:t>
            </a:r>
            <a:r>
              <a:rPr lang="en-US" sz="1200" i="0">
                <a:hlinkClick r:id="rId4"/>
              </a:rPr>
              <a:t>http://www.diabetesnet.com/diabetes_presentations/super-bolus.html</a:t>
            </a:r>
            <a:r>
              <a:rPr lang="en-US" sz="1200" i="0"/>
              <a:t> September, 2004</a:t>
            </a:r>
            <a:endParaRPr lang="en-US" sz="1200" i="0" baseline="30000"/>
          </a:p>
          <a:p>
            <a:r>
              <a:rPr lang="en-US" sz="1200" i="0" baseline="30000"/>
              <a:t>2</a:t>
            </a:r>
            <a:r>
              <a:rPr lang="en-US" sz="1200" i="0"/>
              <a:t> J. Bondia, E. Dassau, H. Zisser, R. Calm. J. Vehí, L. Jovanovic, F.J. Doyle III, Coordinated basal-bolus for tighter postprandial glucose control in insulin pump therapy, Journal of Diabetes Science and Technology, 3(1), 89-97, 2008</a:t>
            </a:r>
          </a:p>
        </p:txBody>
      </p:sp>
      <p:sp>
        <p:nvSpPr>
          <p:cNvPr id="3888134" name="Rectangle 1030"/>
          <p:cNvSpPr>
            <a:spLocks noChangeArrowheads="1"/>
          </p:cNvSpPr>
          <p:nvPr/>
        </p:nvSpPr>
        <p:spPr bwMode="auto">
          <a:xfrm>
            <a:off x="6545263" y="3589338"/>
            <a:ext cx="2490787" cy="1143000"/>
          </a:xfrm>
          <a:prstGeom prst="rect">
            <a:avLst/>
          </a:prstGeom>
          <a:solidFill>
            <a:srgbClr val="FFCC00"/>
          </a:solidFill>
          <a:ln w="9525">
            <a:solidFill>
              <a:schemeClr val="tx1"/>
            </a:solidFill>
            <a:miter lim="800000"/>
            <a:headEnd/>
            <a:tailEnd/>
          </a:ln>
        </p:spPr>
        <p:txBody>
          <a:bodyPr wrap="none" anchor="ctr">
            <a:prstTxWarp prst="textNoShape">
              <a:avLst/>
            </a:prstTxWarp>
          </a:bodyPr>
          <a:lstStyle/>
          <a:p>
            <a:endParaRPr lang="en-US"/>
          </a:p>
        </p:txBody>
      </p:sp>
      <p:sp>
        <p:nvSpPr>
          <p:cNvPr id="3888135" name="Rectangle 1031"/>
          <p:cNvSpPr>
            <a:spLocks noChangeArrowheads="1"/>
          </p:cNvSpPr>
          <p:nvPr/>
        </p:nvSpPr>
        <p:spPr bwMode="auto">
          <a:xfrm>
            <a:off x="6477000" y="1828800"/>
            <a:ext cx="2590800" cy="2835275"/>
          </a:xfrm>
          <a:prstGeom prst="rect">
            <a:avLst/>
          </a:prstGeom>
          <a:noFill/>
          <a:ln w="9525">
            <a:noFill/>
            <a:miter lim="800000"/>
            <a:headEnd/>
            <a:tailEnd/>
          </a:ln>
          <a:effectLst/>
        </p:spPr>
        <p:txBody>
          <a:bodyPr lIns="91429" tIns="45714" rIns="91429" bIns="45714">
            <a:prstTxWarp prst="textNoShape">
              <a:avLst/>
            </a:prstTxWarp>
            <a:spAutoFit/>
          </a:bodyPr>
          <a:lstStyle/>
          <a:p>
            <a:r>
              <a:rPr lang="en-US" sz="2000" i="0"/>
              <a:t>A Super Bolus helps when eating more than 30 or 40 grams of carb, esp. high GI meals like cereal.</a:t>
            </a:r>
          </a:p>
          <a:p>
            <a:endParaRPr lang="en-US" sz="2000" i="0"/>
          </a:p>
          <a:p>
            <a:pPr algn="ctr"/>
            <a:r>
              <a:rPr lang="en-US" sz="2000" i="0"/>
              <a:t>Max carbs/meal = </a:t>
            </a:r>
          </a:p>
          <a:p>
            <a:pPr algn="ctr"/>
            <a:r>
              <a:rPr lang="en-US" sz="2000" i="0"/>
              <a:t>Wt(lb) X 0.36 </a:t>
            </a:r>
            <a:r>
              <a:rPr lang="en-US" sz="2000" i="0" baseline="30000"/>
              <a:t>2              </a:t>
            </a:r>
            <a:r>
              <a:rPr lang="en-US" sz="2000" i="0"/>
              <a:t>to stay in control </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40002" name="Rectangle 2"/>
          <p:cNvSpPr>
            <a:spLocks noGrp="1" noChangeArrowheads="1"/>
          </p:cNvSpPr>
          <p:nvPr>
            <p:ph type="title"/>
          </p:nvPr>
        </p:nvSpPr>
        <p:spPr/>
        <p:txBody>
          <a:bodyPr/>
          <a:lstStyle/>
          <a:p>
            <a:r>
              <a:rPr lang="en-US" sz="3200" dirty="0" smtClean="0"/>
              <a:t>Tips For </a:t>
            </a:r>
            <a:r>
              <a:rPr lang="en-US" sz="3200" dirty="0"/>
              <a:t>Success</a:t>
            </a:r>
          </a:p>
        </p:txBody>
      </p:sp>
      <p:sp>
        <p:nvSpPr>
          <p:cNvPr id="3840003" name="Rectangle 3"/>
          <p:cNvSpPr>
            <a:spLocks noGrp="1" noChangeArrowheads="1"/>
          </p:cNvSpPr>
          <p:nvPr>
            <p:ph type="body" idx="1"/>
          </p:nvPr>
        </p:nvSpPr>
        <p:spPr>
          <a:xfrm>
            <a:off x="304800" y="1905000"/>
            <a:ext cx="8686800" cy="4267200"/>
          </a:xfrm>
        </p:spPr>
        <p:txBody>
          <a:bodyPr/>
          <a:lstStyle/>
          <a:p>
            <a:pPr lvl="1">
              <a:spcBef>
                <a:spcPct val="45000"/>
              </a:spcBef>
              <a:buFont typeface="Arial" charset="0"/>
              <a:buAutoNum type="arabicPeriod"/>
            </a:pPr>
            <a:r>
              <a:rPr lang="en-US" sz="2000" dirty="0"/>
              <a:t>Stop lows first</a:t>
            </a:r>
          </a:p>
          <a:p>
            <a:pPr lvl="1">
              <a:spcBef>
                <a:spcPct val="45000"/>
              </a:spcBef>
              <a:buFont typeface="Arial" charset="0"/>
              <a:buAutoNum type="arabicPeriod"/>
            </a:pPr>
            <a:r>
              <a:rPr lang="en-US" sz="2000" dirty="0"/>
              <a:t>Find</a:t>
            </a:r>
            <a:r>
              <a:rPr lang="en-US" sz="2000" dirty="0" smtClean="0"/>
              <a:t> your iTDD     </a:t>
            </a:r>
            <a:r>
              <a:rPr lang="en-US" sz="2000" dirty="0"/>
              <a:t>	  – 	good A1C, stable readings, with</a:t>
            </a:r>
            <a:br>
              <a:rPr lang="en-US" sz="2000" dirty="0"/>
            </a:br>
            <a:r>
              <a:rPr lang="en-US" sz="2000" dirty="0"/>
              <a:t>					 basal/carb bolus balance</a:t>
            </a:r>
          </a:p>
          <a:p>
            <a:pPr lvl="1">
              <a:spcBef>
                <a:spcPct val="45000"/>
              </a:spcBef>
              <a:buFont typeface="Arial" charset="0"/>
              <a:buAutoNum type="arabicPeriod"/>
            </a:pPr>
            <a:r>
              <a:rPr lang="en-US" sz="2000" dirty="0"/>
              <a:t>Set &amp; test basals              – 	do overnight readings stay level?</a:t>
            </a:r>
          </a:p>
          <a:p>
            <a:pPr lvl="1">
              <a:spcBef>
                <a:spcPct val="45000"/>
              </a:spcBef>
              <a:buFont typeface="Arial" charset="0"/>
              <a:buAutoNum type="arabicPeriod"/>
            </a:pPr>
            <a:r>
              <a:rPr lang="en-US" sz="2000" dirty="0"/>
              <a:t>Set &amp; test carb boluses    – 	fine-tune </a:t>
            </a:r>
            <a:r>
              <a:rPr lang="en-US" sz="2000" dirty="0" err="1"/>
              <a:t>premeal</a:t>
            </a:r>
            <a:r>
              <a:rPr lang="en-US" sz="2000" dirty="0"/>
              <a:t> BGs</a:t>
            </a:r>
          </a:p>
          <a:p>
            <a:pPr lvl="1">
              <a:spcBef>
                <a:spcPct val="45000"/>
              </a:spcBef>
              <a:buFont typeface="Arial" charset="0"/>
              <a:buAutoNum type="arabicPeriod"/>
            </a:pPr>
            <a:r>
              <a:rPr lang="en-US" sz="2000" dirty="0"/>
              <a:t>Lower post meal BGs     – 	give boluses early, low GI foods, </a:t>
            </a:r>
            <a:br>
              <a:rPr lang="en-US" sz="2000" dirty="0"/>
            </a:br>
            <a:r>
              <a:rPr lang="en-US" sz="2000" dirty="0"/>
              <a:t>					</a:t>
            </a:r>
            <a:r>
              <a:rPr lang="en-US" sz="2000" dirty="0" err="1"/>
              <a:t>Symlin</a:t>
            </a:r>
            <a:r>
              <a:rPr lang="en-US" sz="2000" dirty="0"/>
              <a:t>, etc.</a:t>
            </a:r>
          </a:p>
          <a:p>
            <a:pPr lvl="1">
              <a:spcBef>
                <a:spcPct val="45000"/>
              </a:spcBef>
              <a:buFont typeface="Arial" charset="0"/>
              <a:buAutoNum type="arabicPeriod"/>
            </a:pPr>
            <a:r>
              <a:rPr lang="en-US" sz="2000" dirty="0"/>
              <a:t>Set &amp; test corr. boluses    – 	bring highs down safely</a:t>
            </a:r>
            <a:br>
              <a:rPr lang="en-US" sz="2000" dirty="0"/>
            </a:br>
            <a:endParaRPr lang="en-US" sz="2000" dirty="0"/>
          </a:p>
          <a:p>
            <a:pPr lvl="1" algn="ctr">
              <a:spcBef>
                <a:spcPct val="45000"/>
              </a:spcBef>
              <a:buFont typeface="Arial" charset="0"/>
              <a:buNone/>
            </a:pPr>
            <a:r>
              <a:rPr lang="en-US" sz="2000" dirty="0"/>
              <a:t>Enjoy good control or return to #</a:t>
            </a:r>
            <a:r>
              <a:rPr lang="en-US" sz="2000" dirty="0">
                <a:solidFill>
                  <a:srgbClr val="FF0000"/>
                </a:solidFill>
              </a:rPr>
              <a:t>1</a:t>
            </a:r>
          </a:p>
        </p:txBody>
      </p:sp>
      <p:pic>
        <p:nvPicPr>
          <p:cNvPr id="3840005" name="Picture 5" descr="PRT-minilink_transmitter_body"/>
          <p:cNvPicPr>
            <a:picLocks noChangeAspect="1" noChangeArrowheads="1"/>
          </p:cNvPicPr>
          <p:nvPr/>
        </p:nvPicPr>
        <p:blipFill>
          <a:blip r:embed="rId2"/>
          <a:srcRect/>
          <a:stretch>
            <a:fillRect/>
          </a:stretch>
        </p:blipFill>
        <p:spPr bwMode="auto">
          <a:xfrm>
            <a:off x="6477000" y="304800"/>
            <a:ext cx="2209800" cy="1784350"/>
          </a:xfrm>
          <a:prstGeom prst="rect">
            <a:avLst/>
          </a:prstGeom>
          <a:noFill/>
        </p:spPr>
      </p:pic>
      <p:sp>
        <p:nvSpPr>
          <p:cNvPr id="3840006" name="Rectangle 6"/>
          <p:cNvSpPr>
            <a:spLocks noChangeArrowheads="1"/>
          </p:cNvSpPr>
          <p:nvPr/>
        </p:nvSpPr>
        <p:spPr bwMode="auto">
          <a:xfrm>
            <a:off x="1265238" y="6308725"/>
            <a:ext cx="6600825" cy="396875"/>
          </a:xfrm>
          <a:prstGeom prst="rect">
            <a:avLst/>
          </a:prstGeom>
          <a:noFill/>
          <a:ln w="9525">
            <a:noFill/>
            <a:miter lim="800000"/>
            <a:headEnd/>
            <a:tailEnd/>
          </a:ln>
        </p:spPr>
        <p:txBody>
          <a:bodyPr wrap="none">
            <a:prstTxWarp prst="textNoShape">
              <a:avLst/>
            </a:prstTxWarp>
            <a:spAutoFit/>
          </a:bodyPr>
          <a:lstStyle/>
          <a:p>
            <a:pPr algn="ctr"/>
            <a:r>
              <a:rPr lang="en-US" sz="2000" i="0"/>
              <a:t>Brittle diabetes or frequent highs = wrong doses (usually)</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53282" name="Rectangle 2"/>
          <p:cNvSpPr>
            <a:spLocks noGrp="1" noChangeArrowheads="1"/>
          </p:cNvSpPr>
          <p:nvPr>
            <p:ph type="title"/>
          </p:nvPr>
        </p:nvSpPr>
        <p:spPr>
          <a:xfrm>
            <a:off x="609600" y="381000"/>
            <a:ext cx="8382000" cy="1143000"/>
          </a:xfrm>
        </p:spPr>
        <p:txBody>
          <a:bodyPr/>
          <a:lstStyle/>
          <a:p>
            <a:r>
              <a:rPr lang="en-US" sz="4000" dirty="0"/>
              <a:t>Find</a:t>
            </a:r>
            <a:r>
              <a:rPr lang="en-US" sz="4000" dirty="0" smtClean="0"/>
              <a:t> Your iTDD</a:t>
            </a:r>
            <a:endParaRPr lang="en-US" sz="2500" dirty="0"/>
          </a:p>
        </p:txBody>
      </p:sp>
      <p:sp>
        <p:nvSpPr>
          <p:cNvPr id="3553283" name="Rectangle 3"/>
          <p:cNvSpPr>
            <a:spLocks noGrp="1" noChangeArrowheads="1"/>
          </p:cNvSpPr>
          <p:nvPr>
            <p:ph type="body" idx="1"/>
          </p:nvPr>
        </p:nvSpPr>
        <p:spPr>
          <a:xfrm>
            <a:off x="749300" y="1905000"/>
            <a:ext cx="8013700" cy="4267200"/>
          </a:xfrm>
          <a:noFill/>
          <a:ln/>
        </p:spPr>
        <p:txBody>
          <a:bodyPr lIns="91440" tIns="45720" rIns="91440" bIns="45720"/>
          <a:lstStyle/>
          <a:p>
            <a:pPr marL="342900" indent="-342900">
              <a:spcBef>
                <a:spcPct val="45000"/>
              </a:spcBef>
              <a:buFont typeface="Arial" charset="0"/>
              <a:buNone/>
            </a:pPr>
            <a:r>
              <a:rPr lang="en-US" sz="2400" dirty="0"/>
              <a:t>If it </a:t>
            </a:r>
            <a:r>
              <a:rPr lang="en-US" sz="2400" dirty="0" err="1"/>
              <a:t>ain’t</a:t>
            </a:r>
            <a:r>
              <a:rPr lang="en-US" sz="2400" dirty="0"/>
              <a:t> broke, don’t fix it – current doses are great if A1c and avg. meter BG are good with few lows</a:t>
            </a:r>
            <a:endParaRPr lang="en-US" sz="2400" b="1" dirty="0"/>
          </a:p>
          <a:p>
            <a:pPr marL="342900" indent="-342900">
              <a:spcBef>
                <a:spcPct val="45000"/>
              </a:spcBef>
              <a:buFont typeface="Arial" charset="0"/>
              <a:buNone/>
            </a:pPr>
            <a:r>
              <a:rPr lang="en-US" sz="2200" b="1" dirty="0"/>
              <a:t>If not, adjust the current TDD:</a:t>
            </a:r>
            <a:endParaRPr lang="en-US" sz="2600" dirty="0"/>
          </a:p>
          <a:p>
            <a:pPr marL="1146175" lvl="2" indent="-288925">
              <a:spcBef>
                <a:spcPct val="45000"/>
              </a:spcBef>
              <a:buFont typeface="Arial" charset="0"/>
              <a:buAutoNum type="arabicPeriod"/>
            </a:pPr>
            <a:r>
              <a:rPr lang="en-US" sz="2100" dirty="0"/>
              <a:t>Lower the TDD by about 5% for:</a:t>
            </a:r>
          </a:p>
          <a:p>
            <a:pPr marL="1600200" lvl="3" indent="-228600">
              <a:spcBef>
                <a:spcPct val="45000"/>
              </a:spcBef>
              <a:buFont typeface="Times" charset="0"/>
              <a:buChar char="•"/>
            </a:pPr>
            <a:r>
              <a:rPr lang="en-US" sz="1800" dirty="0"/>
              <a:t>Frequent lows</a:t>
            </a:r>
          </a:p>
          <a:p>
            <a:pPr marL="1600200" lvl="3" indent="-228600">
              <a:spcBef>
                <a:spcPct val="45000"/>
              </a:spcBef>
              <a:buFont typeface="Times" charset="0"/>
              <a:buChar char="•"/>
            </a:pPr>
            <a:r>
              <a:rPr lang="en-US" sz="1800" dirty="0"/>
              <a:t>Or highs AND lows IF lows come first</a:t>
            </a:r>
            <a:endParaRPr lang="en-US" sz="2300" dirty="0"/>
          </a:p>
          <a:p>
            <a:pPr marL="1146175" lvl="2" indent="-288925">
              <a:spcBef>
                <a:spcPct val="45000"/>
              </a:spcBef>
              <a:buFont typeface="Arial" charset="0"/>
              <a:buAutoNum type="arabicPeriod"/>
            </a:pPr>
            <a:r>
              <a:rPr lang="en-US" sz="2100" dirty="0"/>
              <a:t>Raise the TDD, using the</a:t>
            </a:r>
            <a:r>
              <a:rPr lang="en-US" sz="2100" dirty="0" smtClean="0"/>
              <a:t> iTDD </a:t>
            </a:r>
            <a:r>
              <a:rPr lang="en-US" sz="2100" dirty="0"/>
              <a:t>Table on next slide to adjust for high A1c or high meter average</a:t>
            </a:r>
            <a:endParaRPr lang="en-US" sz="2600" dirty="0"/>
          </a:p>
          <a:p>
            <a:pPr marL="800100" lvl="1" indent="-342900">
              <a:spcBef>
                <a:spcPct val="45000"/>
              </a:spcBef>
              <a:buFont typeface="Arial" charset="0"/>
              <a:buNone/>
            </a:pPr>
            <a:r>
              <a:rPr lang="en-US" sz="2200" dirty="0"/>
              <a:t>Keep basal and carb bolus totals balanced</a:t>
            </a:r>
          </a:p>
        </p:txBody>
      </p:sp>
      <p:sp>
        <p:nvSpPr>
          <p:cNvPr id="3553285" name="Rectangle 5"/>
          <p:cNvSpPr>
            <a:spLocks noChangeArrowheads="1"/>
          </p:cNvSpPr>
          <p:nvPr/>
        </p:nvSpPr>
        <p:spPr bwMode="auto">
          <a:xfrm>
            <a:off x="76200" y="6324600"/>
            <a:ext cx="8839200" cy="457200"/>
          </a:xfrm>
          <a:prstGeom prst="rect">
            <a:avLst/>
          </a:prstGeom>
          <a:noFill/>
          <a:ln w="9525">
            <a:noFill/>
            <a:miter lim="800000"/>
            <a:headEnd/>
            <a:tailEnd/>
          </a:ln>
          <a:effectLst/>
        </p:spPr>
        <p:txBody>
          <a:bodyPr lIns="91429" tIns="45714" rIns="91429" bIns="45714">
            <a:prstTxWarp prst="textNoShape">
              <a:avLst/>
            </a:prstTxWarp>
          </a:bodyPr>
          <a:lstStyle/>
          <a:p>
            <a:pPr marL="908050" lvl="1" indent="-436563" algn="ctr" eaLnBrk="1" hangingPunct="1">
              <a:spcBef>
                <a:spcPct val="20000"/>
              </a:spcBef>
              <a:buClr>
                <a:schemeClr val="accent2"/>
              </a:buClr>
              <a:buFont typeface="Wingdings" charset="2"/>
              <a:buNone/>
            </a:pPr>
            <a:r>
              <a:rPr lang="en-US" sz="1800" b="1" i="0" dirty="0"/>
              <a:t>Avg BG on pumps is </a:t>
            </a:r>
            <a:r>
              <a:rPr lang="en-US" sz="1800" b="1" i="0" dirty="0" smtClean="0"/>
              <a:t>183.9 </a:t>
            </a:r>
            <a:r>
              <a:rPr lang="en-US" sz="1800" b="1" i="0" dirty="0"/>
              <a:t>mg/dl (10.2 mmol) – most need</a:t>
            </a:r>
            <a:r>
              <a:rPr lang="en-US" sz="1800" b="1" i="0" dirty="0" smtClean="0"/>
              <a:t> larger TDD.</a:t>
            </a:r>
            <a:endParaRPr lang="en-US" sz="2600" b="1" i="0"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40354" name="Rectangle 2"/>
          <p:cNvSpPr>
            <a:spLocks noGrp="1" noChangeArrowheads="1"/>
          </p:cNvSpPr>
          <p:nvPr>
            <p:ph type="title"/>
          </p:nvPr>
        </p:nvSpPr>
        <p:spPr/>
        <p:txBody>
          <a:bodyPr/>
          <a:lstStyle/>
          <a:p>
            <a:r>
              <a:rPr lang="en-US" dirty="0"/>
              <a:t>The</a:t>
            </a:r>
            <a:r>
              <a:rPr lang="en-US" dirty="0" smtClean="0"/>
              <a:t> iTDD </a:t>
            </a:r>
            <a:r>
              <a:rPr lang="en-US" dirty="0"/>
              <a:t>Table</a:t>
            </a:r>
          </a:p>
        </p:txBody>
      </p:sp>
      <p:sp>
        <p:nvSpPr>
          <p:cNvPr id="3940355" name="Rectangle 3"/>
          <p:cNvSpPr>
            <a:spLocks noGrp="1" noChangeArrowheads="1"/>
          </p:cNvSpPr>
          <p:nvPr>
            <p:ph type="body" idx="1"/>
          </p:nvPr>
        </p:nvSpPr>
        <p:spPr>
          <a:xfrm>
            <a:off x="4648200" y="1905000"/>
            <a:ext cx="4343400" cy="3733800"/>
          </a:xfrm>
        </p:spPr>
        <p:txBody>
          <a:bodyPr/>
          <a:lstStyle/>
          <a:p>
            <a:pPr lvl="1">
              <a:spcBef>
                <a:spcPct val="50000"/>
              </a:spcBef>
            </a:pPr>
            <a:r>
              <a:rPr lang="en-US" sz="2000"/>
              <a:t>If frequent lows are main problem, lower current TDD by 5% or more </a:t>
            </a:r>
          </a:p>
          <a:p>
            <a:pPr lvl="1">
              <a:spcBef>
                <a:spcPct val="50000"/>
              </a:spcBef>
            </a:pPr>
            <a:r>
              <a:rPr lang="en-US" sz="2000"/>
              <a:t>If frequent highs are main problem, increase current avg. TDD from recent A1c or a 14 day BG average</a:t>
            </a:r>
          </a:p>
        </p:txBody>
      </p:sp>
      <p:pic>
        <p:nvPicPr>
          <p:cNvPr id="3940356" name="Picture 4" descr="find_your_true_tdd"/>
          <p:cNvPicPr>
            <a:picLocks noChangeAspect="1" noChangeArrowheads="1"/>
          </p:cNvPicPr>
          <p:nvPr/>
        </p:nvPicPr>
        <p:blipFill>
          <a:blip r:embed="rId2"/>
          <a:srcRect/>
          <a:stretch>
            <a:fillRect/>
          </a:stretch>
        </p:blipFill>
        <p:spPr bwMode="auto">
          <a:xfrm>
            <a:off x="609600" y="1676400"/>
            <a:ext cx="4427538" cy="5029200"/>
          </a:xfrm>
          <a:prstGeom prst="rect">
            <a:avLst/>
          </a:prstGeom>
          <a:noFill/>
        </p:spPr>
      </p:pic>
      <p:sp>
        <p:nvSpPr>
          <p:cNvPr id="3940357" name="Text Box 5"/>
          <p:cNvSpPr txBox="1">
            <a:spLocks noChangeArrowheads="1"/>
          </p:cNvSpPr>
          <p:nvPr/>
        </p:nvSpPr>
        <p:spPr bwMode="auto">
          <a:xfrm>
            <a:off x="6248400" y="6284913"/>
            <a:ext cx="2743200" cy="496887"/>
          </a:xfrm>
          <a:prstGeom prst="rect">
            <a:avLst/>
          </a:prstGeom>
          <a:noFill/>
          <a:ln w="28575">
            <a:noFill/>
            <a:miter lim="800000"/>
            <a:headEnd/>
            <a:tailEnd/>
          </a:ln>
          <a:effectLst/>
        </p:spPr>
        <p:txBody>
          <a:bodyPr lIns="91429" tIns="45714" rIns="91429" bIns="45714">
            <a:prstTxWarp prst="textNoShape">
              <a:avLst/>
            </a:prstTxWarp>
            <a:spAutoFit/>
          </a:bodyPr>
          <a:lstStyle/>
          <a:p>
            <a:pPr eaLnBrk="1" hangingPunct="1">
              <a:lnSpc>
                <a:spcPct val="70000"/>
              </a:lnSpc>
              <a:spcBef>
                <a:spcPct val="50000"/>
              </a:spcBef>
            </a:pPr>
            <a:r>
              <a:rPr lang="en-US" sz="1400" i="0"/>
              <a:t>J Walsh and R Roberts: </a:t>
            </a:r>
          </a:p>
          <a:p>
            <a:pPr eaLnBrk="1" hangingPunct="1">
              <a:lnSpc>
                <a:spcPct val="70000"/>
              </a:lnSpc>
              <a:spcBef>
                <a:spcPct val="50000"/>
              </a:spcBef>
            </a:pPr>
            <a:r>
              <a:rPr lang="en-US" sz="1400"/>
              <a:t>Pumping Insulin (5th ed)</a:t>
            </a:r>
            <a:r>
              <a:rPr lang="en-US" sz="1400" i="0"/>
              <a:t>, 2010</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328613"/>
            <a:ext cx="7358063" cy="1192212"/>
          </a:xfrm>
        </p:spPr>
        <p:txBody>
          <a:bodyPr/>
          <a:lstStyle/>
          <a:p>
            <a:pPr eaLnBrk="1" hangingPunct="1"/>
            <a:r>
              <a:rPr lang="en-US" sz="4000"/>
              <a:t>Terms</a:t>
            </a:r>
          </a:p>
        </p:txBody>
      </p:sp>
      <p:sp>
        <p:nvSpPr>
          <p:cNvPr id="23555" name="Rectangle 3"/>
          <p:cNvSpPr>
            <a:spLocks noGrp="1" noChangeArrowheads="1"/>
          </p:cNvSpPr>
          <p:nvPr>
            <p:ph type="body" idx="1"/>
          </p:nvPr>
        </p:nvSpPr>
        <p:spPr>
          <a:xfrm>
            <a:off x="381000" y="1885950"/>
            <a:ext cx="8229600" cy="4514850"/>
          </a:xfrm>
          <a:noFill/>
        </p:spPr>
        <p:txBody>
          <a:bodyPr/>
          <a:lstStyle/>
          <a:p>
            <a:pPr marL="742950" lvl="1" indent="-285750" eaLnBrk="1" hangingPunct="1">
              <a:lnSpc>
                <a:spcPct val="90000"/>
              </a:lnSpc>
              <a:spcBef>
                <a:spcPts val="800"/>
              </a:spcBef>
            </a:pPr>
            <a:r>
              <a:rPr lang="en-US" sz="2000" b="1"/>
              <a:t>TDD</a:t>
            </a:r>
            <a:r>
              <a:rPr lang="en-US" sz="2000"/>
              <a:t> – total daily dose of insulin </a:t>
            </a:r>
            <a:br>
              <a:rPr lang="en-US" sz="2000"/>
            </a:br>
            <a:r>
              <a:rPr lang="en-US" sz="2000"/>
              <a:t>(all basals and boluses) </a:t>
            </a:r>
          </a:p>
          <a:p>
            <a:pPr marL="742950" lvl="1" indent="-285750" eaLnBrk="1" hangingPunct="1">
              <a:lnSpc>
                <a:spcPct val="90000"/>
              </a:lnSpc>
              <a:spcBef>
                <a:spcPts val="800"/>
              </a:spcBef>
            </a:pPr>
            <a:r>
              <a:rPr lang="en-US" sz="2000" b="1"/>
              <a:t>Basal</a:t>
            </a:r>
            <a:r>
              <a:rPr lang="en-US" sz="2000"/>
              <a:t> –background insulin released </a:t>
            </a:r>
            <a:br>
              <a:rPr lang="en-US" sz="2000"/>
            </a:br>
            <a:r>
              <a:rPr lang="en-US" sz="2000"/>
              <a:t>slowly through the day</a:t>
            </a:r>
          </a:p>
          <a:p>
            <a:pPr marL="742950" lvl="1" indent="-285750" eaLnBrk="1" hangingPunct="1">
              <a:lnSpc>
                <a:spcPct val="90000"/>
              </a:lnSpc>
              <a:spcBef>
                <a:spcPts val="800"/>
              </a:spcBef>
            </a:pPr>
            <a:r>
              <a:rPr lang="en-US" sz="2000" b="1"/>
              <a:t>Bolus</a:t>
            </a:r>
            <a:r>
              <a:rPr lang="en-US" sz="2000"/>
              <a:t> – a quick release of insulin</a:t>
            </a:r>
          </a:p>
          <a:p>
            <a:pPr marL="1085850" lvl="2" indent="-228600" eaLnBrk="1" hangingPunct="1">
              <a:lnSpc>
                <a:spcPct val="90000"/>
              </a:lnSpc>
              <a:spcBef>
                <a:spcPts val="800"/>
              </a:spcBef>
            </a:pPr>
            <a:r>
              <a:rPr lang="en-US" sz="1900"/>
              <a:t> Carb bolus – covers carbs</a:t>
            </a:r>
          </a:p>
          <a:p>
            <a:pPr marL="1085850" lvl="2" indent="-228600" eaLnBrk="1" hangingPunct="1">
              <a:lnSpc>
                <a:spcPct val="90000"/>
              </a:lnSpc>
              <a:spcBef>
                <a:spcPts val="800"/>
              </a:spcBef>
            </a:pPr>
            <a:r>
              <a:rPr lang="en-US" sz="1900"/>
              <a:t> Correction bolus – lowers high readings</a:t>
            </a:r>
            <a:br>
              <a:rPr lang="en-US" sz="1900"/>
            </a:br>
            <a:r>
              <a:rPr lang="en-US" sz="1900"/>
              <a:t>that arise from deficits in basal rates or</a:t>
            </a:r>
            <a:br>
              <a:rPr lang="en-US" sz="1900"/>
            </a:br>
            <a:r>
              <a:rPr lang="en-US" sz="1900"/>
              <a:t>carb boluses</a:t>
            </a:r>
            <a:endParaRPr lang="en-US" sz="2100"/>
          </a:p>
          <a:p>
            <a:pPr marL="742950" lvl="1" indent="-285750" eaLnBrk="1" hangingPunct="1">
              <a:lnSpc>
                <a:spcPct val="90000"/>
              </a:lnSpc>
              <a:spcBef>
                <a:spcPts val="800"/>
              </a:spcBef>
            </a:pPr>
            <a:r>
              <a:rPr lang="en-US" sz="2000" b="1"/>
              <a:t>Bolus On Board (BOB)</a:t>
            </a:r>
            <a:r>
              <a:rPr lang="en-US" sz="2000"/>
              <a:t> – bolus insulin still active from recent boluses, active insulin, insulin on board</a:t>
            </a:r>
          </a:p>
          <a:p>
            <a:pPr marL="742950" lvl="1" indent="-285750" eaLnBrk="1" hangingPunct="1">
              <a:lnSpc>
                <a:spcPct val="90000"/>
              </a:lnSpc>
              <a:spcBef>
                <a:spcPts val="800"/>
              </a:spcBef>
            </a:pPr>
            <a:r>
              <a:rPr lang="en-US" sz="2000" b="1"/>
              <a:t>Duration of Insulin Action (DIA)</a:t>
            </a:r>
            <a:r>
              <a:rPr lang="en-US" sz="2000"/>
              <a:t> – time that a bolus will lower the BG – used to measure BOB</a:t>
            </a:r>
          </a:p>
        </p:txBody>
      </p:sp>
      <p:pic>
        <p:nvPicPr>
          <p:cNvPr id="23556" name="Picture 4" descr="cozmo-hand"/>
          <p:cNvPicPr>
            <a:picLocks noChangeAspect="1" noChangeArrowheads="1"/>
          </p:cNvPicPr>
          <p:nvPr/>
        </p:nvPicPr>
        <p:blipFill>
          <a:blip r:embed="rId3"/>
          <a:srcRect/>
          <a:stretch>
            <a:fillRect/>
          </a:stretch>
        </p:blipFill>
        <p:spPr bwMode="auto">
          <a:xfrm>
            <a:off x="6573838" y="1576388"/>
            <a:ext cx="2008187" cy="2919412"/>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73088" y="304800"/>
            <a:ext cx="8189912" cy="1216025"/>
          </a:xfrm>
        </p:spPr>
        <p:txBody>
          <a:bodyPr/>
          <a:lstStyle/>
          <a:p>
            <a:pPr eaLnBrk="1" hangingPunct="1"/>
            <a:r>
              <a:rPr lang="en-US" sz="3600" dirty="0" smtClean="0"/>
              <a:t>Doses That Successful Pumpers Use</a:t>
            </a:r>
            <a:endParaRPr lang="en-US" sz="3600" dirty="0"/>
          </a:p>
        </p:txBody>
      </p:sp>
      <p:sp>
        <p:nvSpPr>
          <p:cNvPr id="59395" name="Rectangle 7"/>
          <p:cNvSpPr>
            <a:spLocks noChangeArrowheads="1"/>
          </p:cNvSpPr>
          <p:nvPr/>
        </p:nvSpPr>
        <p:spPr bwMode="auto">
          <a:xfrm>
            <a:off x="1676400" y="5105400"/>
            <a:ext cx="5867400" cy="1004888"/>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ts val="300"/>
              </a:spcBef>
              <a:buClr>
                <a:schemeClr val="accent2"/>
              </a:buClr>
              <a:buFont typeface="Wingdings" charset="2"/>
              <a:buNone/>
            </a:pPr>
            <a:r>
              <a:rPr lang="en-US" sz="2000" b="1" i="0"/>
              <a:t>Keep basal rates and carb boluses balanced</a:t>
            </a:r>
            <a:endParaRPr lang="en-US" sz="2000" i="0"/>
          </a:p>
          <a:p>
            <a:pPr lvl="1" eaLnBrk="1" hangingPunct="1">
              <a:lnSpc>
                <a:spcPct val="90000"/>
              </a:lnSpc>
              <a:spcBef>
                <a:spcPts val="300"/>
              </a:spcBef>
              <a:buClr>
                <a:schemeClr val="accent2"/>
              </a:buClr>
              <a:buFont typeface="Wingdings" charset="2"/>
              <a:buChar char="n"/>
            </a:pPr>
            <a:r>
              <a:rPr lang="en-US" sz="2000" i="0"/>
              <a:t>  For frequent lows, lower the higher one.</a:t>
            </a:r>
          </a:p>
          <a:p>
            <a:pPr lvl="1" eaLnBrk="1" hangingPunct="1">
              <a:lnSpc>
                <a:spcPct val="90000"/>
              </a:lnSpc>
              <a:spcBef>
                <a:spcPts val="300"/>
              </a:spcBef>
              <a:buClr>
                <a:schemeClr val="accent2"/>
              </a:buClr>
              <a:buFont typeface="Wingdings" charset="2"/>
              <a:buChar char="n"/>
            </a:pPr>
            <a:r>
              <a:rPr lang="en-US" sz="2000" i="0"/>
              <a:t>  For frequent highs, raise the lower one </a:t>
            </a:r>
          </a:p>
        </p:txBody>
      </p:sp>
      <p:sp>
        <p:nvSpPr>
          <p:cNvPr id="270342" name="Rectangle 11"/>
          <p:cNvSpPr>
            <a:spLocks noChangeArrowheads="1"/>
          </p:cNvSpPr>
          <p:nvPr/>
        </p:nvSpPr>
        <p:spPr bwMode="auto">
          <a:xfrm>
            <a:off x="6400800" y="2255838"/>
            <a:ext cx="2514600" cy="147796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spAutoFit/>
          </a:bodyPr>
          <a:lstStyle/>
          <a:p>
            <a:pPr>
              <a:defRPr/>
            </a:pPr>
            <a:r>
              <a:rPr lang="en-US" sz="1800" i="0" dirty="0"/>
              <a:t>Insulin use from best control tertile (132 of 396 pumps with avg BG of 144 mg/dl) in our Cozmo data study</a:t>
            </a:r>
          </a:p>
        </p:txBody>
      </p:sp>
      <p:sp>
        <p:nvSpPr>
          <p:cNvPr id="59397" name="Rectangle 6"/>
          <p:cNvSpPr>
            <a:spLocks noChangeArrowheads="1"/>
          </p:cNvSpPr>
          <p:nvPr/>
        </p:nvSpPr>
        <p:spPr bwMode="auto">
          <a:xfrm>
            <a:off x="762000" y="6397625"/>
            <a:ext cx="7620000" cy="307975"/>
          </a:xfrm>
          <a:prstGeom prst="rect">
            <a:avLst/>
          </a:prstGeom>
          <a:noFill/>
          <a:ln w="9525">
            <a:noFill/>
            <a:miter lim="800000"/>
            <a:headEnd/>
            <a:tailEnd/>
          </a:ln>
        </p:spPr>
        <p:txBody>
          <a:bodyPr>
            <a:prstTxWarp prst="textNoShape">
              <a:avLst/>
            </a:prstTxWarp>
            <a:spAutoFit/>
          </a:bodyPr>
          <a:lstStyle/>
          <a:p>
            <a:pPr algn="ctr"/>
            <a:r>
              <a:rPr lang="en-US" sz="1400" i="0"/>
              <a:t>*J Walsh, R Roberts, T Bailey: J Diab Science &amp; Technology 2010, Vol 4, #5, Sept 2010</a:t>
            </a:r>
          </a:p>
        </p:txBody>
      </p:sp>
      <p:pic>
        <p:nvPicPr>
          <p:cNvPr id="59398" name="Picture 7" descr="optimal_insulin.png"/>
          <p:cNvPicPr>
            <a:picLocks noChangeAspect="1" noChangeArrowheads="1"/>
          </p:cNvPicPr>
          <p:nvPr/>
        </p:nvPicPr>
        <p:blipFill>
          <a:blip r:embed="rId2"/>
          <a:srcRect/>
          <a:stretch>
            <a:fillRect/>
          </a:stretch>
        </p:blipFill>
        <p:spPr bwMode="auto">
          <a:xfrm>
            <a:off x="609600" y="1676400"/>
            <a:ext cx="5486400" cy="33813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Pump Settings</a:t>
            </a:r>
            <a:endParaRPr lang="en-US" dirty="0"/>
          </a:p>
        </p:txBody>
      </p:sp>
      <p:sp>
        <p:nvSpPr>
          <p:cNvPr id="4" name="Subtitle 3"/>
          <p:cNvSpPr>
            <a:spLocks noGrp="1"/>
          </p:cNvSpPr>
          <p:nvPr>
            <p:ph type="subTitle" idx="1"/>
          </p:nvPr>
        </p:nvSpPr>
        <p:spPr/>
        <p:txBody>
          <a:bodyPr/>
          <a:lstStyle/>
          <a:p>
            <a:r>
              <a:rPr lang="en-US" dirty="0" smtClean="0"/>
              <a:t>Your Keys To Control</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37666" name="Rectangle 2"/>
          <p:cNvSpPr>
            <a:spLocks noGrp="1" noChangeArrowheads="1"/>
          </p:cNvSpPr>
          <p:nvPr>
            <p:ph type="title"/>
          </p:nvPr>
        </p:nvSpPr>
        <p:spPr/>
        <p:txBody>
          <a:bodyPr/>
          <a:lstStyle/>
          <a:p>
            <a:r>
              <a:rPr lang="en-US" sz="3400" dirty="0" smtClean="0"/>
              <a:t>A Smart Pump Arrives </a:t>
            </a:r>
            <a:r>
              <a:rPr lang="en-US" sz="3400" dirty="0"/>
              <a:t>Dumb</a:t>
            </a:r>
          </a:p>
        </p:txBody>
      </p:sp>
      <p:sp>
        <p:nvSpPr>
          <p:cNvPr id="4337667" name="Rectangle 3"/>
          <p:cNvSpPr>
            <a:spLocks noGrp="1" noChangeArrowheads="1"/>
          </p:cNvSpPr>
          <p:nvPr>
            <p:ph type="body" idx="1"/>
          </p:nvPr>
        </p:nvSpPr>
        <p:spPr>
          <a:xfrm>
            <a:off x="914400" y="1828800"/>
            <a:ext cx="7467600" cy="4648200"/>
          </a:xfrm>
        </p:spPr>
        <p:txBody>
          <a:bodyPr/>
          <a:lstStyle/>
          <a:p>
            <a:pPr marL="342900" indent="-342900">
              <a:spcBef>
                <a:spcPts val="1000"/>
              </a:spcBef>
              <a:buFont typeface="Wingdings" charset="2"/>
              <a:buNone/>
            </a:pPr>
            <a:r>
              <a:rPr lang="en-US" sz="2800" dirty="0" smtClean="0"/>
              <a:t>Set your pump up accurately:</a:t>
            </a:r>
          </a:p>
          <a:p>
            <a:pPr marL="742950" lvl="1" indent="-285750">
              <a:spcBef>
                <a:spcPts val="1000"/>
              </a:spcBef>
            </a:pPr>
            <a:r>
              <a:rPr lang="en-US" sz="2400" dirty="0" smtClean="0"/>
              <a:t>Accurate TDD</a:t>
            </a:r>
          </a:p>
          <a:p>
            <a:pPr marL="742950" lvl="1" indent="-285750">
              <a:spcBef>
                <a:spcPts val="1000"/>
              </a:spcBef>
            </a:pPr>
            <a:r>
              <a:rPr lang="en-US" sz="2400" dirty="0" smtClean="0"/>
              <a:t>Accurate basal rates (about 50% of TDD)</a:t>
            </a:r>
          </a:p>
          <a:p>
            <a:pPr marL="742950" lvl="1" indent="-285750">
              <a:spcBef>
                <a:spcPts val="1000"/>
              </a:spcBef>
            </a:pPr>
            <a:r>
              <a:rPr lang="en-US" sz="2400" dirty="0" smtClean="0"/>
              <a:t>Accurate CarbF</a:t>
            </a:r>
          </a:p>
          <a:p>
            <a:pPr marL="742950" lvl="1" indent="-285750">
              <a:spcBef>
                <a:spcPts val="1000"/>
              </a:spcBef>
            </a:pPr>
            <a:r>
              <a:rPr lang="en-US" sz="2400" dirty="0" smtClean="0"/>
              <a:t>Accurate CorrF</a:t>
            </a:r>
          </a:p>
          <a:p>
            <a:pPr marL="742950" lvl="1" indent="-285750">
              <a:spcBef>
                <a:spcPts val="1000"/>
              </a:spcBef>
            </a:pPr>
            <a:r>
              <a:rPr lang="en-US" sz="2400" dirty="0" smtClean="0"/>
              <a:t>Accurate DIA</a:t>
            </a:r>
          </a:p>
          <a:p>
            <a:pPr marL="742950" lvl="1" indent="-285750">
              <a:spcBef>
                <a:spcPts val="1000"/>
              </a:spcBef>
            </a:pPr>
            <a:r>
              <a:rPr lang="en-US" sz="2400" dirty="0" smtClean="0"/>
              <a:t>Accurate correction target</a:t>
            </a:r>
          </a:p>
          <a:p>
            <a:pPr marL="742950" lvl="1" indent="-285750">
              <a:spcBef>
                <a:spcPts val="1000"/>
              </a:spcBef>
              <a:buNone/>
            </a:pPr>
            <a:r>
              <a:rPr lang="en-US" sz="2400" dirty="0" smtClean="0"/>
              <a:t>Don’t rely solely on your bolus calculator!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376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376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376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376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376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3766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3766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376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7667"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41762" name="Rectangle 2"/>
          <p:cNvSpPr>
            <a:spLocks noGrp="1" noChangeArrowheads="1"/>
          </p:cNvSpPr>
          <p:nvPr>
            <p:ph type="title"/>
          </p:nvPr>
        </p:nvSpPr>
        <p:spPr>
          <a:xfrm>
            <a:off x="579438" y="304800"/>
            <a:ext cx="8412162" cy="1216025"/>
          </a:xfrm>
        </p:spPr>
        <p:txBody>
          <a:bodyPr/>
          <a:lstStyle/>
          <a:p>
            <a:r>
              <a:rPr lang="en-US" sz="3600" dirty="0" err="1" smtClean="0"/>
              <a:t>Deltec</a:t>
            </a:r>
            <a:r>
              <a:rPr lang="en-US" sz="3600" dirty="0" smtClean="0"/>
              <a:t> Cozmo Study –</a:t>
            </a:r>
            <a:br>
              <a:rPr lang="en-US" sz="3600" dirty="0" smtClean="0"/>
            </a:br>
            <a:r>
              <a:rPr lang="en-US" sz="3600" dirty="0"/>
              <a:t>Carb </a:t>
            </a:r>
            <a:r>
              <a:rPr lang="en-US" sz="3600" dirty="0" smtClean="0"/>
              <a:t>Factors Found </a:t>
            </a:r>
            <a:r>
              <a:rPr lang="en-US" sz="3600" dirty="0"/>
              <a:t>I</a:t>
            </a:r>
            <a:r>
              <a:rPr lang="en-US" sz="3600" dirty="0" smtClean="0"/>
              <a:t>n Pumps</a:t>
            </a:r>
            <a:r>
              <a:rPr lang="en-US" sz="3600" baseline="30000" dirty="0" smtClean="0"/>
              <a:t>1</a:t>
            </a:r>
            <a:endParaRPr lang="en-US" sz="3600" dirty="0"/>
          </a:p>
        </p:txBody>
      </p:sp>
      <p:sp>
        <p:nvSpPr>
          <p:cNvPr id="4341763" name="Rectangle 3"/>
          <p:cNvSpPr>
            <a:spLocks noGrp="1" noChangeArrowheads="1"/>
          </p:cNvSpPr>
          <p:nvPr>
            <p:ph type="body" sz="half" idx="2"/>
          </p:nvPr>
        </p:nvSpPr>
        <p:spPr>
          <a:xfrm>
            <a:off x="6172200" y="2286000"/>
            <a:ext cx="2819400" cy="2971800"/>
          </a:xfrm>
        </p:spPr>
        <p:txBody>
          <a:bodyPr/>
          <a:lstStyle/>
          <a:p>
            <a:pPr>
              <a:buFont typeface="Wingdings" charset="2"/>
              <a:buNone/>
            </a:pPr>
            <a:r>
              <a:rPr lang="en-US" sz="1800" dirty="0"/>
              <a:t>Carb </a:t>
            </a:r>
            <a:r>
              <a:rPr lang="en-US" sz="1800" dirty="0" smtClean="0"/>
              <a:t>factor settings </a:t>
            </a:r>
            <a:r>
              <a:rPr lang="en-US" sz="1800" dirty="0"/>
              <a:t>from pumps are not</a:t>
            </a:r>
            <a:r>
              <a:rPr lang="en-US" sz="1800" dirty="0" smtClean="0"/>
              <a:t> evenly distributed</a:t>
            </a:r>
            <a:r>
              <a:rPr lang="en-US" sz="1800" dirty="0"/>
              <a:t>. </a:t>
            </a:r>
          </a:p>
          <a:p>
            <a:pPr>
              <a:buFont typeface="Wingdings" charset="2"/>
              <a:buNone/>
            </a:pPr>
            <a:endParaRPr lang="en-US" sz="1800" dirty="0" smtClean="0"/>
          </a:p>
          <a:p>
            <a:pPr>
              <a:buFont typeface="Wingdings" charset="2"/>
              <a:buNone/>
            </a:pPr>
            <a:r>
              <a:rPr lang="en-US" sz="1800" dirty="0" smtClean="0"/>
              <a:t>“Magic</a:t>
            </a:r>
            <a:r>
              <a:rPr lang="en-US" sz="1800" dirty="0"/>
              <a:t>” numbers – 5, 10, 15, and 20 </a:t>
            </a:r>
            <a:r>
              <a:rPr lang="en-US" sz="1800" dirty="0" err="1"/>
              <a:t>g</a:t>
            </a:r>
            <a:r>
              <a:rPr lang="en-US" sz="1800" dirty="0"/>
              <a:t>/unit – are preferred.</a:t>
            </a:r>
          </a:p>
        </p:txBody>
      </p:sp>
      <p:sp>
        <p:nvSpPr>
          <p:cNvPr id="4341764" name="Text Box 4"/>
          <p:cNvSpPr txBox="1">
            <a:spLocks noChangeArrowheads="1"/>
          </p:cNvSpPr>
          <p:nvPr/>
        </p:nvSpPr>
        <p:spPr bwMode="auto">
          <a:xfrm>
            <a:off x="1757363" y="4038600"/>
            <a:ext cx="320675"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solidFill>
                  <a:schemeClr val="bg1"/>
                </a:solidFill>
              </a:rPr>
              <a:t>7</a:t>
            </a:r>
          </a:p>
        </p:txBody>
      </p:sp>
      <p:sp>
        <p:nvSpPr>
          <p:cNvPr id="4341765" name="Text Box 5"/>
          <p:cNvSpPr txBox="1">
            <a:spLocks noChangeArrowheads="1"/>
          </p:cNvSpPr>
          <p:nvPr/>
        </p:nvSpPr>
        <p:spPr bwMode="auto">
          <a:xfrm>
            <a:off x="2138363" y="3657600"/>
            <a:ext cx="3810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solidFill>
                  <a:schemeClr val="bg1"/>
                </a:solidFill>
              </a:rPr>
              <a:t>10</a:t>
            </a:r>
          </a:p>
        </p:txBody>
      </p:sp>
      <p:sp>
        <p:nvSpPr>
          <p:cNvPr id="4341766" name="Text Box 6"/>
          <p:cNvSpPr txBox="1">
            <a:spLocks noChangeArrowheads="1"/>
          </p:cNvSpPr>
          <p:nvPr/>
        </p:nvSpPr>
        <p:spPr bwMode="auto">
          <a:xfrm>
            <a:off x="2787650" y="4144963"/>
            <a:ext cx="4572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solidFill>
                  <a:schemeClr val="bg1"/>
                </a:solidFill>
              </a:rPr>
              <a:t>115</a:t>
            </a:r>
          </a:p>
        </p:txBody>
      </p:sp>
      <p:sp>
        <p:nvSpPr>
          <p:cNvPr id="4341767" name="Text Box 7"/>
          <p:cNvSpPr txBox="1">
            <a:spLocks noChangeArrowheads="1"/>
          </p:cNvSpPr>
          <p:nvPr/>
        </p:nvSpPr>
        <p:spPr bwMode="auto">
          <a:xfrm>
            <a:off x="3549650" y="4784725"/>
            <a:ext cx="4572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solidFill>
                  <a:schemeClr val="bg1"/>
                </a:solidFill>
              </a:rPr>
              <a:t>20</a:t>
            </a:r>
          </a:p>
        </p:txBody>
      </p:sp>
      <p:graphicFrame>
        <p:nvGraphicFramePr>
          <p:cNvPr id="4341768" name="Object 8"/>
          <p:cNvGraphicFramePr>
            <a:graphicFrameLocks noChangeAspect="1"/>
          </p:cNvGraphicFramePr>
          <p:nvPr/>
        </p:nvGraphicFramePr>
        <p:xfrm>
          <a:off x="454025" y="6292850"/>
          <a:ext cx="8385175" cy="412750"/>
        </p:xfrm>
        <a:graphic>
          <a:graphicData uri="http://schemas.openxmlformats.org/presentationml/2006/ole">
            <p:oleObj spid="_x0000_s4341768" name="Document" r:id="rId4" imgW="5943600" imgH="292608" progId="Word.Document.8">
              <p:embed/>
            </p:oleObj>
          </a:graphicData>
        </a:graphic>
      </p:graphicFrame>
      <p:sp>
        <p:nvSpPr>
          <p:cNvPr id="4341769" name="Rectangle 9"/>
          <p:cNvSpPr>
            <a:spLocks noChangeArrowheads="1"/>
          </p:cNvSpPr>
          <p:nvPr/>
        </p:nvSpPr>
        <p:spPr bwMode="auto">
          <a:xfrm>
            <a:off x="228600" y="6200775"/>
            <a:ext cx="268288" cy="274638"/>
          </a:xfrm>
          <a:prstGeom prst="rect">
            <a:avLst/>
          </a:prstGeom>
          <a:noFill/>
          <a:ln w="9525">
            <a:noFill/>
            <a:miter lim="800000"/>
            <a:headEnd/>
            <a:tailEnd/>
          </a:ln>
        </p:spPr>
        <p:txBody>
          <a:bodyPr wrap="none">
            <a:prstTxWarp prst="textNoShape">
              <a:avLst/>
            </a:prstTxWarp>
            <a:spAutoFit/>
          </a:bodyPr>
          <a:lstStyle/>
          <a:p>
            <a:r>
              <a:rPr lang="en-US" sz="1800" i="0" baseline="30000">
                <a:solidFill>
                  <a:schemeClr val="tx2"/>
                </a:solidFill>
              </a:rPr>
              <a:t>1</a:t>
            </a:r>
          </a:p>
        </p:txBody>
      </p:sp>
      <p:grpSp>
        <p:nvGrpSpPr>
          <p:cNvPr id="4341770" name="Group 10"/>
          <p:cNvGrpSpPr>
            <a:grpSpLocks/>
          </p:cNvGrpSpPr>
          <p:nvPr/>
        </p:nvGrpSpPr>
        <p:grpSpPr bwMode="auto">
          <a:xfrm>
            <a:off x="381000" y="1752600"/>
            <a:ext cx="5827713" cy="3986213"/>
            <a:chOff x="937" y="1008"/>
            <a:chExt cx="3863" cy="2642"/>
          </a:xfrm>
        </p:grpSpPr>
        <p:graphicFrame>
          <p:nvGraphicFramePr>
            <p:cNvPr id="4341771" name="Object 11"/>
            <p:cNvGraphicFramePr>
              <a:graphicFrameLocks noChangeAspect="1"/>
            </p:cNvGraphicFramePr>
            <p:nvPr/>
          </p:nvGraphicFramePr>
          <p:xfrm>
            <a:off x="937" y="1008"/>
            <a:ext cx="3863" cy="2642"/>
          </p:xfrm>
          <a:graphic>
            <a:graphicData uri="http://schemas.openxmlformats.org/presentationml/2006/ole">
              <p:oleObj spid="_x0000_s4341771" name="Worksheet" r:id="rId5" imgW="8674608" imgH="5931408" progId="Excel.Sheet.8">
                <p:embed/>
              </p:oleObj>
            </a:graphicData>
          </a:graphic>
        </p:graphicFrame>
        <p:sp>
          <p:nvSpPr>
            <p:cNvPr id="4341772" name="Rectangle 12"/>
            <p:cNvSpPr>
              <a:spLocks noChangeArrowheads="1"/>
            </p:cNvSpPr>
            <p:nvPr/>
          </p:nvSpPr>
          <p:spPr bwMode="auto">
            <a:xfrm>
              <a:off x="1296" y="1488"/>
              <a:ext cx="1440" cy="385"/>
            </a:xfrm>
            <a:prstGeom prst="rect">
              <a:avLst/>
            </a:prstGeom>
            <a:noFill/>
            <a:ln w="9525">
              <a:noFill/>
              <a:miter lim="800000"/>
              <a:headEnd/>
              <a:tailEnd/>
            </a:ln>
          </p:spPr>
          <p:txBody>
            <a:bodyPr>
              <a:prstTxWarp prst="textNoShape">
                <a:avLst/>
              </a:prstTxWarp>
              <a:spAutoFit/>
            </a:bodyPr>
            <a:lstStyle/>
            <a:p>
              <a:pPr algn="ctr"/>
              <a:r>
                <a:rPr lang="en-US" sz="1600" i="0"/>
                <a:t>Carb factor</a:t>
              </a:r>
              <a:br>
                <a:rPr lang="en-US" sz="1600" i="0"/>
              </a:br>
              <a:r>
                <a:rPr lang="en-US" sz="1600" i="0"/>
                <a:t>settings from pumps </a:t>
              </a:r>
            </a:p>
          </p:txBody>
        </p:sp>
        <p:sp>
          <p:nvSpPr>
            <p:cNvPr id="4341773" name="Rectangle 13"/>
            <p:cNvSpPr>
              <a:spLocks noChangeArrowheads="1"/>
            </p:cNvSpPr>
            <p:nvPr/>
          </p:nvSpPr>
          <p:spPr bwMode="auto">
            <a:xfrm>
              <a:off x="1890" y="2271"/>
              <a:ext cx="197" cy="223"/>
            </a:xfrm>
            <a:prstGeom prst="rect">
              <a:avLst/>
            </a:prstGeom>
            <a:noFill/>
            <a:ln w="9525">
              <a:noFill/>
              <a:miter lim="800000"/>
              <a:headEnd/>
              <a:tailEnd/>
            </a:ln>
          </p:spPr>
          <p:txBody>
            <a:bodyPr wrap="none">
              <a:prstTxWarp prst="textNoShape">
                <a:avLst/>
              </a:prstTxWarp>
              <a:spAutoFit/>
            </a:bodyPr>
            <a:lstStyle/>
            <a:p>
              <a:r>
                <a:rPr lang="en-US" sz="1600" i="0"/>
                <a:t>5</a:t>
              </a:r>
            </a:p>
          </p:txBody>
        </p:sp>
        <p:sp>
          <p:nvSpPr>
            <p:cNvPr id="4341774" name="Rectangle 14"/>
            <p:cNvSpPr>
              <a:spLocks noChangeArrowheads="1"/>
            </p:cNvSpPr>
            <p:nvPr/>
          </p:nvSpPr>
          <p:spPr bwMode="auto">
            <a:xfrm>
              <a:off x="2786" y="1319"/>
              <a:ext cx="271" cy="224"/>
            </a:xfrm>
            <a:prstGeom prst="rect">
              <a:avLst/>
            </a:prstGeom>
            <a:noFill/>
            <a:ln w="9525">
              <a:noFill/>
              <a:miter lim="800000"/>
              <a:headEnd/>
              <a:tailEnd/>
            </a:ln>
          </p:spPr>
          <p:txBody>
            <a:bodyPr wrap="none">
              <a:prstTxWarp prst="textNoShape">
                <a:avLst/>
              </a:prstTxWarp>
              <a:spAutoFit/>
            </a:bodyPr>
            <a:lstStyle/>
            <a:p>
              <a:r>
                <a:rPr lang="en-US" sz="1600" i="0"/>
                <a:t>10</a:t>
              </a:r>
            </a:p>
          </p:txBody>
        </p:sp>
        <p:sp>
          <p:nvSpPr>
            <p:cNvPr id="4341775" name="Rectangle 15"/>
            <p:cNvSpPr>
              <a:spLocks noChangeArrowheads="1"/>
            </p:cNvSpPr>
            <p:nvPr/>
          </p:nvSpPr>
          <p:spPr bwMode="auto">
            <a:xfrm>
              <a:off x="3416" y="2016"/>
              <a:ext cx="272" cy="223"/>
            </a:xfrm>
            <a:prstGeom prst="rect">
              <a:avLst/>
            </a:prstGeom>
            <a:noFill/>
            <a:ln w="9525">
              <a:noFill/>
              <a:miter lim="800000"/>
              <a:headEnd/>
              <a:tailEnd/>
            </a:ln>
          </p:spPr>
          <p:txBody>
            <a:bodyPr wrap="none">
              <a:prstTxWarp prst="textNoShape">
                <a:avLst/>
              </a:prstTxWarp>
              <a:spAutoFit/>
            </a:bodyPr>
            <a:lstStyle/>
            <a:p>
              <a:r>
                <a:rPr lang="en-US" sz="1600" i="0"/>
                <a:t>15</a:t>
              </a:r>
            </a:p>
          </p:txBody>
        </p:sp>
        <p:sp>
          <p:nvSpPr>
            <p:cNvPr id="4341776" name="Rectangle 16"/>
            <p:cNvSpPr>
              <a:spLocks noChangeArrowheads="1"/>
            </p:cNvSpPr>
            <p:nvPr/>
          </p:nvSpPr>
          <p:spPr bwMode="auto">
            <a:xfrm>
              <a:off x="4219" y="2612"/>
              <a:ext cx="272" cy="223"/>
            </a:xfrm>
            <a:prstGeom prst="rect">
              <a:avLst/>
            </a:prstGeom>
            <a:noFill/>
            <a:ln w="9525">
              <a:noFill/>
              <a:miter lim="800000"/>
              <a:headEnd/>
              <a:tailEnd/>
            </a:ln>
          </p:spPr>
          <p:txBody>
            <a:bodyPr wrap="none">
              <a:prstTxWarp prst="textNoShape">
                <a:avLst/>
              </a:prstTxWarp>
              <a:spAutoFit/>
            </a:bodyPr>
            <a:lstStyle/>
            <a:p>
              <a:r>
                <a:rPr lang="en-US" sz="1600" i="0"/>
                <a:t>20</a:t>
              </a:r>
            </a:p>
          </p:txBody>
        </p:sp>
      </p:grpSp>
      <p:sp>
        <p:nvSpPr>
          <p:cNvPr id="4341777" name="Text Box 17"/>
          <p:cNvSpPr txBox="1">
            <a:spLocks noChangeArrowheads="1"/>
          </p:cNvSpPr>
          <p:nvPr/>
        </p:nvSpPr>
        <p:spPr bwMode="auto">
          <a:xfrm>
            <a:off x="3962400" y="2239963"/>
            <a:ext cx="11430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t>R2 = 0.40</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343810" name="Object 2"/>
          <p:cNvGraphicFramePr>
            <a:graphicFrameLocks noChangeAspect="1"/>
          </p:cNvGraphicFramePr>
          <p:nvPr/>
        </p:nvGraphicFramePr>
        <p:xfrm>
          <a:off x="152400" y="1676400"/>
          <a:ext cx="5715000" cy="3906838"/>
        </p:xfrm>
        <a:graphic>
          <a:graphicData uri="http://schemas.openxmlformats.org/presentationml/2006/ole">
            <p:oleObj spid="_x0000_s4343810" name="Worksheet" r:id="rId4" imgW="8674608" imgH="5931408" progId="Excel.Sheet.8">
              <p:embed/>
            </p:oleObj>
          </a:graphicData>
        </a:graphic>
      </p:graphicFrame>
      <p:sp>
        <p:nvSpPr>
          <p:cNvPr id="4343811" name="Rectangle 3"/>
          <p:cNvSpPr>
            <a:spLocks noGrp="1" noChangeArrowheads="1"/>
          </p:cNvSpPr>
          <p:nvPr>
            <p:ph type="title"/>
          </p:nvPr>
        </p:nvSpPr>
        <p:spPr>
          <a:xfrm>
            <a:off x="579438" y="304800"/>
            <a:ext cx="8412162" cy="1216025"/>
          </a:xfrm>
        </p:spPr>
        <p:txBody>
          <a:bodyPr/>
          <a:lstStyle/>
          <a:p>
            <a:r>
              <a:rPr lang="en-US" sz="3600" dirty="0" err="1" smtClean="0"/>
              <a:t>Deltec</a:t>
            </a:r>
            <a:r>
              <a:rPr lang="en-US" sz="3600" dirty="0" smtClean="0"/>
              <a:t> Cozmo Study – </a:t>
            </a:r>
            <a:br>
              <a:rPr lang="en-US" sz="3600" dirty="0" smtClean="0"/>
            </a:br>
            <a:r>
              <a:rPr lang="en-US" sz="3600" dirty="0" smtClean="0"/>
              <a:t>Actual Carb </a:t>
            </a:r>
            <a:r>
              <a:rPr lang="en-US" sz="3600" dirty="0"/>
              <a:t>Factors Used</a:t>
            </a:r>
            <a:r>
              <a:rPr lang="en-US" sz="3600" baseline="30000" dirty="0"/>
              <a:t>1</a:t>
            </a:r>
          </a:p>
        </p:txBody>
      </p:sp>
      <p:sp>
        <p:nvSpPr>
          <p:cNvPr id="4343812" name="Rectangle 4"/>
          <p:cNvSpPr>
            <a:spLocks noGrp="1" noChangeArrowheads="1"/>
          </p:cNvSpPr>
          <p:nvPr>
            <p:ph type="body" sz="half" idx="2"/>
          </p:nvPr>
        </p:nvSpPr>
        <p:spPr>
          <a:xfrm>
            <a:off x="5638800" y="2133600"/>
            <a:ext cx="3352800" cy="4038600"/>
          </a:xfrm>
        </p:spPr>
        <p:txBody>
          <a:bodyPr/>
          <a:lstStyle/>
          <a:p>
            <a:pPr>
              <a:spcBef>
                <a:spcPct val="50000"/>
              </a:spcBef>
              <a:buFont typeface="Wingdings" charset="2"/>
              <a:buNone/>
            </a:pPr>
            <a:r>
              <a:rPr lang="en-US" sz="2000" dirty="0" smtClean="0"/>
              <a:t>Actual Carb Factors change from Pump’s CarbF setting when bolus calculator adjusts for BOB, hypoglycemia and hyperglycemia</a:t>
            </a:r>
            <a:endParaRPr lang="en-US" sz="2000" dirty="0"/>
          </a:p>
        </p:txBody>
      </p:sp>
      <p:sp>
        <p:nvSpPr>
          <p:cNvPr id="4343813" name="Text Box 5"/>
          <p:cNvSpPr txBox="1">
            <a:spLocks noChangeArrowheads="1"/>
          </p:cNvSpPr>
          <p:nvPr/>
        </p:nvSpPr>
        <p:spPr bwMode="auto">
          <a:xfrm>
            <a:off x="1757363" y="4038600"/>
            <a:ext cx="320675"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solidFill>
                  <a:schemeClr val="bg1"/>
                </a:solidFill>
              </a:rPr>
              <a:t>7</a:t>
            </a:r>
          </a:p>
        </p:txBody>
      </p:sp>
      <p:sp>
        <p:nvSpPr>
          <p:cNvPr id="4343814" name="Text Box 6"/>
          <p:cNvSpPr txBox="1">
            <a:spLocks noChangeArrowheads="1"/>
          </p:cNvSpPr>
          <p:nvPr/>
        </p:nvSpPr>
        <p:spPr bwMode="auto">
          <a:xfrm>
            <a:off x="2667000" y="3208338"/>
            <a:ext cx="3810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t>10</a:t>
            </a:r>
          </a:p>
        </p:txBody>
      </p:sp>
      <p:sp>
        <p:nvSpPr>
          <p:cNvPr id="4343815" name="Text Box 7"/>
          <p:cNvSpPr txBox="1">
            <a:spLocks noChangeArrowheads="1"/>
          </p:cNvSpPr>
          <p:nvPr/>
        </p:nvSpPr>
        <p:spPr bwMode="auto">
          <a:xfrm>
            <a:off x="3786188" y="3840163"/>
            <a:ext cx="4572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t>15</a:t>
            </a:r>
          </a:p>
        </p:txBody>
      </p:sp>
      <p:sp>
        <p:nvSpPr>
          <p:cNvPr id="4343816" name="Text Box 8"/>
          <p:cNvSpPr txBox="1">
            <a:spLocks noChangeArrowheads="1"/>
          </p:cNvSpPr>
          <p:nvPr/>
        </p:nvSpPr>
        <p:spPr bwMode="auto">
          <a:xfrm>
            <a:off x="4953000" y="4525963"/>
            <a:ext cx="4572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t>20</a:t>
            </a:r>
          </a:p>
        </p:txBody>
      </p:sp>
      <p:graphicFrame>
        <p:nvGraphicFramePr>
          <p:cNvPr id="4343817" name="Object 9"/>
          <p:cNvGraphicFramePr>
            <a:graphicFrameLocks noChangeAspect="1"/>
          </p:cNvGraphicFramePr>
          <p:nvPr/>
        </p:nvGraphicFramePr>
        <p:xfrm>
          <a:off x="454025" y="6292850"/>
          <a:ext cx="8385175" cy="412750"/>
        </p:xfrm>
        <a:graphic>
          <a:graphicData uri="http://schemas.openxmlformats.org/presentationml/2006/ole">
            <p:oleObj spid="_x0000_s4343817" name="Document" r:id="rId5" imgW="5943600" imgH="292608" progId="Word.Document.8">
              <p:embed/>
            </p:oleObj>
          </a:graphicData>
        </a:graphic>
      </p:graphicFrame>
      <p:sp>
        <p:nvSpPr>
          <p:cNvPr id="4343818" name="Rectangle 10"/>
          <p:cNvSpPr>
            <a:spLocks noChangeArrowheads="1"/>
          </p:cNvSpPr>
          <p:nvPr/>
        </p:nvSpPr>
        <p:spPr bwMode="auto">
          <a:xfrm>
            <a:off x="228600" y="6200775"/>
            <a:ext cx="268288" cy="274638"/>
          </a:xfrm>
          <a:prstGeom prst="rect">
            <a:avLst/>
          </a:prstGeom>
          <a:noFill/>
          <a:ln w="9525">
            <a:noFill/>
            <a:miter lim="800000"/>
            <a:headEnd/>
            <a:tailEnd/>
          </a:ln>
        </p:spPr>
        <p:txBody>
          <a:bodyPr wrap="none">
            <a:prstTxWarp prst="textNoShape">
              <a:avLst/>
            </a:prstTxWarp>
            <a:spAutoFit/>
          </a:bodyPr>
          <a:lstStyle/>
          <a:p>
            <a:r>
              <a:rPr lang="en-US" sz="1800" i="0" baseline="30000">
                <a:solidFill>
                  <a:schemeClr val="tx2"/>
                </a:solidFill>
              </a:rPr>
              <a:t>1</a:t>
            </a:r>
          </a:p>
        </p:txBody>
      </p:sp>
      <p:sp>
        <p:nvSpPr>
          <p:cNvPr id="4343819" name="Rectangle 11"/>
          <p:cNvSpPr>
            <a:spLocks noChangeArrowheads="1"/>
          </p:cNvSpPr>
          <p:nvPr/>
        </p:nvSpPr>
        <p:spPr bwMode="auto">
          <a:xfrm>
            <a:off x="609600" y="5607050"/>
            <a:ext cx="5943600" cy="336550"/>
          </a:xfrm>
          <a:prstGeom prst="rect">
            <a:avLst/>
          </a:prstGeom>
          <a:noFill/>
          <a:ln w="9525">
            <a:noFill/>
            <a:miter lim="800000"/>
            <a:headEnd/>
            <a:tailEnd/>
          </a:ln>
        </p:spPr>
        <p:txBody>
          <a:bodyPr>
            <a:prstTxWarp prst="textNoShape">
              <a:avLst/>
            </a:prstTxWarp>
            <a:spAutoFit/>
          </a:bodyPr>
          <a:lstStyle/>
          <a:p>
            <a:pPr algn="ctr"/>
            <a:r>
              <a:rPr lang="en-US" sz="1600" i="0"/>
              <a:t>Carb Factors actually used – avg carbs/avg carb bolus per day</a:t>
            </a:r>
          </a:p>
        </p:txBody>
      </p:sp>
      <p:sp>
        <p:nvSpPr>
          <p:cNvPr id="4343820" name="Text Box 12"/>
          <p:cNvSpPr txBox="1">
            <a:spLocks noChangeArrowheads="1"/>
          </p:cNvSpPr>
          <p:nvPr/>
        </p:nvSpPr>
        <p:spPr bwMode="auto">
          <a:xfrm>
            <a:off x="3733800" y="2133600"/>
            <a:ext cx="11430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i="0"/>
              <a:t>R2 = 0.76</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45858" name="Rectangle 2"/>
          <p:cNvSpPr>
            <a:spLocks noGrp="1" noChangeArrowheads="1"/>
          </p:cNvSpPr>
          <p:nvPr>
            <p:ph type="title"/>
          </p:nvPr>
        </p:nvSpPr>
        <p:spPr>
          <a:xfrm>
            <a:off x="574675" y="304800"/>
            <a:ext cx="8416925" cy="1216025"/>
          </a:xfrm>
        </p:spPr>
        <p:txBody>
          <a:bodyPr/>
          <a:lstStyle/>
          <a:p>
            <a:r>
              <a:rPr lang="en-US" sz="3200" dirty="0" smtClean="0"/>
              <a:t/>
            </a:r>
            <a:br>
              <a:rPr lang="en-US" sz="3200" dirty="0" smtClean="0"/>
            </a:br>
            <a:r>
              <a:rPr lang="en-US" sz="3200" dirty="0" smtClean="0"/>
              <a:t>Small </a:t>
            </a:r>
            <a:r>
              <a:rPr lang="en-US" sz="3200" dirty="0"/>
              <a:t>CarbF</a:t>
            </a:r>
            <a:r>
              <a:rPr lang="en-US" sz="3200" dirty="0" smtClean="0"/>
              <a:t> Change = Large BG Change</a:t>
            </a:r>
            <a:endParaRPr lang="en-US" sz="3200" dirty="0"/>
          </a:p>
        </p:txBody>
      </p:sp>
      <p:sp>
        <p:nvSpPr>
          <p:cNvPr id="4345859" name="Rectangle 3"/>
          <p:cNvSpPr>
            <a:spLocks noChangeArrowheads="1"/>
          </p:cNvSpPr>
          <p:nvPr/>
        </p:nvSpPr>
        <p:spPr bwMode="auto">
          <a:xfrm>
            <a:off x="1143000" y="5438775"/>
            <a:ext cx="7772400" cy="581025"/>
          </a:xfrm>
          <a:prstGeom prst="rect">
            <a:avLst/>
          </a:prstGeom>
          <a:noFill/>
          <a:ln w="9525">
            <a:noFill/>
            <a:miter lim="800000"/>
            <a:headEnd/>
            <a:tailEnd/>
          </a:ln>
        </p:spPr>
        <p:txBody>
          <a:bodyPr>
            <a:prstTxWarp prst="textNoShape">
              <a:avLst/>
            </a:prstTxWarp>
            <a:spAutoFit/>
          </a:bodyPr>
          <a:lstStyle/>
          <a:p>
            <a:r>
              <a:rPr lang="en-US" sz="1600" b="1" i="0" dirty="0"/>
              <a:t>* Calculated as     </a:t>
            </a:r>
            <a:r>
              <a:rPr lang="en-US" sz="1600" b="1" i="0" u="sng" dirty="0"/>
              <a:t>carbs in meal</a:t>
            </a:r>
            <a:r>
              <a:rPr lang="en-US" sz="1600" b="1" i="0" dirty="0"/>
              <a:t>     –  </a:t>
            </a:r>
            <a:r>
              <a:rPr lang="en-US" sz="1600" b="1" i="0" u="sng" dirty="0"/>
              <a:t>carbs in meal</a:t>
            </a:r>
            <a:r>
              <a:rPr lang="en-US" sz="1600" b="1" i="0" dirty="0"/>
              <a:t>          X     </a:t>
            </a:r>
            <a:r>
              <a:rPr lang="en-US" sz="1600" b="1" i="0" u="sng" dirty="0" smtClean="0"/>
              <a:t>1960</a:t>
            </a:r>
            <a:endParaRPr lang="en-US" sz="1600" b="1" i="0" dirty="0"/>
          </a:p>
          <a:p>
            <a:r>
              <a:rPr lang="en-US" sz="1600" b="1" i="0" dirty="0"/>
              <a:t>	             new carb factor      old carb factor	       TDD</a:t>
            </a:r>
          </a:p>
        </p:txBody>
      </p:sp>
      <p:sp>
        <p:nvSpPr>
          <p:cNvPr id="4345860" name="AutoShape 4"/>
          <p:cNvSpPr>
            <a:spLocks/>
          </p:cNvSpPr>
          <p:nvPr/>
        </p:nvSpPr>
        <p:spPr bwMode="auto">
          <a:xfrm>
            <a:off x="2819400" y="5467350"/>
            <a:ext cx="152400" cy="533400"/>
          </a:xfrm>
          <a:prstGeom prst="leftBracket">
            <a:avLst>
              <a:gd name="adj" fmla="val 29167"/>
            </a:avLst>
          </a:prstGeom>
          <a:noFill/>
          <a:ln w="31750">
            <a:solidFill>
              <a:schemeClr val="tx1"/>
            </a:solidFill>
            <a:round/>
            <a:headEnd/>
            <a:tailEnd/>
          </a:ln>
        </p:spPr>
        <p:txBody>
          <a:bodyPr wrap="none" anchor="ctr">
            <a:prstTxWarp prst="textNoShape">
              <a:avLst/>
            </a:prstTxWarp>
          </a:bodyPr>
          <a:lstStyle/>
          <a:p>
            <a:endParaRPr lang="en-US"/>
          </a:p>
        </p:txBody>
      </p:sp>
      <p:sp>
        <p:nvSpPr>
          <p:cNvPr id="4345861" name="AutoShape 5"/>
          <p:cNvSpPr>
            <a:spLocks/>
          </p:cNvSpPr>
          <p:nvPr/>
        </p:nvSpPr>
        <p:spPr bwMode="auto">
          <a:xfrm rot="10818889">
            <a:off x="6057900" y="5467350"/>
            <a:ext cx="152400" cy="533400"/>
          </a:xfrm>
          <a:prstGeom prst="leftBracket">
            <a:avLst>
              <a:gd name="adj" fmla="val 29167"/>
            </a:avLst>
          </a:prstGeom>
          <a:noFill/>
          <a:ln w="31750">
            <a:solidFill>
              <a:schemeClr val="tx1"/>
            </a:solidFill>
            <a:round/>
            <a:headEnd/>
            <a:tailEnd/>
          </a:ln>
        </p:spPr>
        <p:txBody>
          <a:bodyPr wrap="none" anchor="ctr">
            <a:prstTxWarp prst="textNoShape">
              <a:avLst/>
            </a:prstTxWarp>
          </a:bodyPr>
          <a:lstStyle/>
          <a:p>
            <a:endParaRPr lang="en-US"/>
          </a:p>
        </p:txBody>
      </p:sp>
      <p:graphicFrame>
        <p:nvGraphicFramePr>
          <p:cNvPr id="4345863" name="Group 7"/>
          <p:cNvGraphicFramePr>
            <a:graphicFrameLocks noGrp="1"/>
          </p:cNvGraphicFramePr>
          <p:nvPr/>
        </p:nvGraphicFramePr>
        <p:xfrm>
          <a:off x="762000" y="2057399"/>
          <a:ext cx="7620000" cy="2861831"/>
        </p:xfrm>
        <a:graphic>
          <a:graphicData uri="http://schemas.openxmlformats.org/drawingml/2006/table">
            <a:tbl>
              <a:tblPr/>
              <a:tblGrid>
                <a:gridCol w="3810000"/>
                <a:gridCol w="3810000"/>
              </a:tblGrid>
              <a:tr h="990601">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2000" b="1" i="0" u="none" strike="noStrike" cap="none" normalizeH="0" baseline="0" dirty="0" smtClean="0">
                          <a:ln>
                            <a:noFill/>
                          </a:ln>
                          <a:solidFill>
                            <a:schemeClr val="tx1"/>
                          </a:solidFill>
                          <a:effectLst/>
                          <a:latin typeface="Arial" charset="0"/>
                        </a:rPr>
                        <a:t>Change in BG/meal when CarbF is lowered from 1/10 to 1/9 </a:t>
                      </a:r>
                      <a:r>
                        <a:rPr kumimoji="0" lang="en-US" sz="2000" b="0" i="0" u="none" strike="noStrike" cap="none" normalizeH="0" baseline="0" dirty="0" smtClean="0">
                          <a:ln>
                            <a:noFill/>
                          </a:ln>
                          <a:solidFill>
                            <a:schemeClr val="tx1"/>
                          </a:solidFill>
                          <a:effectLst/>
                          <a:latin typeface="Arial" charset="0"/>
                        </a:rPr>
                        <a:t/>
                      </a:r>
                      <a:br>
                        <a:rPr kumimoji="0" lang="en-US" sz="2000" b="0" i="0" u="none" strike="noStrike" cap="none" normalizeH="0" baseline="0" dirty="0" smtClean="0">
                          <a:ln>
                            <a:noFill/>
                          </a:ln>
                          <a:solidFill>
                            <a:schemeClr val="tx1"/>
                          </a:solidFill>
                          <a:effectLst/>
                          <a:latin typeface="Arial" charset="0"/>
                        </a:rPr>
                      </a:br>
                      <a:r>
                        <a:rPr kumimoji="0" lang="en-US" sz="2000" b="0" i="0" u="none" strike="noStrike" cap="none" normalizeH="0" baseline="0" dirty="0" smtClean="0">
                          <a:ln>
                            <a:noFill/>
                          </a:ln>
                          <a:solidFill>
                            <a:schemeClr val="tx1"/>
                          </a:solidFill>
                          <a:effectLst/>
                          <a:latin typeface="Arial" charset="0"/>
                        </a:rPr>
                        <a:t/>
                      </a:r>
                      <a:br>
                        <a:rPr kumimoji="0" lang="en-US" sz="2000" b="0" i="0" u="none" strike="noStrike" cap="none" normalizeH="0" baseline="0" dirty="0" smtClean="0">
                          <a:ln>
                            <a:noFill/>
                          </a:ln>
                          <a:solidFill>
                            <a:schemeClr val="tx1"/>
                          </a:solidFill>
                          <a:effectLst/>
                          <a:latin typeface="Arial" charset="0"/>
                        </a:rPr>
                      </a:br>
                      <a:r>
                        <a:rPr kumimoji="0" lang="en-US" sz="2000" b="0" i="0" u="none" strike="noStrike" cap="none" normalizeH="0" baseline="0" dirty="0" smtClean="0">
                          <a:ln>
                            <a:noFill/>
                          </a:ln>
                          <a:solidFill>
                            <a:schemeClr val="tx1"/>
                          </a:solidFill>
                          <a:effectLst/>
                          <a:latin typeface="Arial" charset="0"/>
                        </a:rPr>
                        <a:t>TDD </a:t>
                      </a:r>
                      <a:r>
                        <a:rPr kumimoji="0" lang="en-US" sz="2000" b="0" i="0" u="none" strike="noStrike" cap="none" normalizeH="0" baseline="0" dirty="0">
                          <a:ln>
                            <a:noFill/>
                          </a:ln>
                          <a:solidFill>
                            <a:schemeClr val="tx1"/>
                          </a:solidFill>
                          <a:effectLst/>
                          <a:latin typeface="Arial" charset="0"/>
                        </a:rPr>
                        <a:t>= 40 </a:t>
                      </a:r>
                      <a:r>
                        <a:rPr kumimoji="0" lang="en-US" sz="2000" b="0" i="0" u="none" strike="noStrike" cap="none" normalizeH="0" baseline="0" dirty="0" err="1">
                          <a:ln>
                            <a:noFill/>
                          </a:ln>
                          <a:solidFill>
                            <a:schemeClr val="tx1"/>
                          </a:solidFill>
                          <a:effectLst/>
                          <a:latin typeface="Arial" charset="0"/>
                        </a:rPr>
                        <a:t>u</a:t>
                      </a:r>
                      <a:r>
                        <a:rPr kumimoji="0" lang="en-US" sz="2000" b="0" i="0" u="none" strike="noStrike" cap="none" normalizeH="0" baseline="0" dirty="0" smtClean="0">
                          <a:ln>
                            <a:noFill/>
                          </a:ln>
                          <a:solidFill>
                            <a:schemeClr val="tx1"/>
                          </a:solidFill>
                          <a:effectLst/>
                          <a:latin typeface="Arial" charset="0"/>
                        </a:rPr>
                        <a:t>           Corr </a:t>
                      </a:r>
                      <a:r>
                        <a:rPr kumimoji="0" lang="en-US" sz="2000" b="0" i="0" u="none" strike="noStrike" cap="none" normalizeH="0" baseline="0" dirty="0">
                          <a:ln>
                            <a:noFill/>
                          </a:ln>
                          <a:solidFill>
                            <a:schemeClr val="tx1"/>
                          </a:solidFill>
                          <a:effectLst/>
                          <a:latin typeface="Arial" charset="0"/>
                        </a:rPr>
                        <a:t>F =</a:t>
                      </a:r>
                      <a:r>
                        <a:rPr kumimoji="0" lang="en-US" sz="2000" b="0" i="0" u="none" strike="noStrike" cap="none" normalizeH="0" baseline="0" dirty="0" smtClean="0">
                          <a:ln>
                            <a:noFill/>
                          </a:ln>
                          <a:solidFill>
                            <a:schemeClr val="tx1"/>
                          </a:solidFill>
                          <a:effectLst/>
                          <a:latin typeface="Arial" charset="0"/>
                        </a:rPr>
                        <a:t> 49 </a:t>
                      </a:r>
                      <a:r>
                        <a:rPr kumimoji="0" lang="en-US" sz="2000" b="0" i="0" u="none" strike="noStrike" cap="none" normalizeH="0" baseline="0" dirty="0">
                          <a:ln>
                            <a:noFill/>
                          </a:ln>
                          <a:solidFill>
                            <a:schemeClr val="tx1"/>
                          </a:solidFill>
                          <a:effectLst/>
                          <a:latin typeface="Arial" charset="0"/>
                        </a:rPr>
                        <a:t>mg/</a:t>
                      </a:r>
                      <a:r>
                        <a:rPr kumimoji="0" lang="en-US" sz="2000" b="0" i="0" u="none" strike="noStrike" cap="none" normalizeH="0" baseline="0" dirty="0" smtClean="0">
                          <a:ln>
                            <a:noFill/>
                          </a:ln>
                          <a:solidFill>
                            <a:schemeClr val="tx1"/>
                          </a:solidFill>
                          <a:effectLst/>
                          <a:latin typeface="Arial" charset="0"/>
                        </a:rPr>
                        <a:t>dl per </a:t>
                      </a:r>
                      <a:r>
                        <a:rPr kumimoji="0" lang="en-US" sz="2000" b="0" i="0" u="none" strike="noStrike" cap="none" normalizeH="0" baseline="0" dirty="0" err="1" smtClean="0">
                          <a:ln>
                            <a:noFill/>
                          </a:ln>
                          <a:solidFill>
                            <a:schemeClr val="tx1"/>
                          </a:solidFill>
                          <a:effectLst/>
                          <a:latin typeface="Arial" charset="0"/>
                        </a:rPr>
                        <a:t>u</a:t>
                      </a:r>
                      <a:endParaRPr kumimoji="0" lang="en-US" sz="2000" b="0"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650187">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a:ln>
                            <a:noFill/>
                          </a:ln>
                          <a:solidFill>
                            <a:schemeClr val="tx1"/>
                          </a:solidFill>
                          <a:effectLst/>
                          <a:latin typeface="Arial" charset="0"/>
                        </a:rPr>
                        <a:t>Meal Size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a:ln>
                            <a:noFill/>
                          </a:ln>
                          <a:solidFill>
                            <a:schemeClr val="tx1"/>
                          </a:solidFill>
                          <a:effectLst/>
                          <a:latin typeface="Arial" charset="0"/>
                        </a:rPr>
                        <a:t>Fall in BG</a:t>
                      </a:r>
                      <a:r>
                        <a:rPr kumimoji="0" lang="en-US" sz="1800" b="1" i="0" u="none" strike="noStrike" cap="none" normalizeH="0" baseline="0" dirty="0" smtClean="0">
                          <a:ln>
                            <a:noFill/>
                          </a:ln>
                          <a:solidFill>
                            <a:schemeClr val="tx1"/>
                          </a:solidFill>
                          <a:effectLst/>
                          <a:latin typeface="Arial" charset="0"/>
                        </a:rPr>
                        <a:t> per meal *</a:t>
                      </a:r>
                      <a:endParaRPr kumimoji="0" lang="en-US" sz="1800" b="1"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60290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a:ln>
                            <a:noFill/>
                          </a:ln>
                          <a:solidFill>
                            <a:schemeClr val="tx1"/>
                          </a:solidFill>
                          <a:effectLst/>
                          <a:latin typeface="Arial" charset="0"/>
                        </a:rPr>
                        <a:t>60 </a:t>
                      </a:r>
                      <a:r>
                        <a:rPr kumimoji="0" lang="en-US" sz="1800" b="1" i="0" u="none" strike="noStrike" cap="none" normalizeH="0" baseline="0" dirty="0" smtClean="0">
                          <a:ln>
                            <a:noFill/>
                          </a:ln>
                          <a:solidFill>
                            <a:schemeClr val="tx1"/>
                          </a:solidFill>
                          <a:effectLst/>
                          <a:latin typeface="Arial" charset="0"/>
                        </a:rPr>
                        <a:t>grams</a:t>
                      </a:r>
                      <a:endParaRPr kumimoji="0" lang="en-US" sz="1800" b="1"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smtClean="0">
                          <a:ln>
                            <a:noFill/>
                          </a:ln>
                          <a:solidFill>
                            <a:schemeClr val="tx1"/>
                          </a:solidFill>
                          <a:effectLst/>
                          <a:latin typeface="Arial" charset="0"/>
                        </a:rPr>
                        <a:t>0.67u </a:t>
                      </a:r>
                      <a:r>
                        <a:rPr kumimoji="0" lang="en-US" sz="1800" b="1" i="0" u="none" strike="noStrike" cap="none" normalizeH="0" baseline="0" dirty="0" err="1">
                          <a:ln>
                            <a:noFill/>
                          </a:ln>
                          <a:solidFill>
                            <a:schemeClr val="tx1"/>
                          </a:solidFill>
                          <a:effectLst/>
                          <a:latin typeface="Arial" charset="0"/>
                        </a:rPr>
                        <a:t>x</a:t>
                      </a:r>
                      <a:r>
                        <a:rPr kumimoji="0" lang="en-US" sz="1800" b="1" i="0" u="none" strike="noStrike" cap="none" normalizeH="0" baseline="0" dirty="0">
                          <a:ln>
                            <a:noFill/>
                          </a:ln>
                          <a:solidFill>
                            <a:schemeClr val="tx1"/>
                          </a:solidFill>
                          <a:effectLst/>
                          <a:latin typeface="Arial" charset="0"/>
                        </a:rPr>
                        <a:t> </a:t>
                      </a:r>
                      <a:r>
                        <a:rPr kumimoji="0" lang="en-US" sz="1800" b="1" i="0" u="none" strike="noStrike" cap="none" normalizeH="0" baseline="0" dirty="0" smtClean="0">
                          <a:ln>
                            <a:noFill/>
                          </a:ln>
                          <a:solidFill>
                            <a:schemeClr val="tx1"/>
                          </a:solidFill>
                          <a:effectLst/>
                          <a:latin typeface="Arial" charset="0"/>
                        </a:rPr>
                        <a:t>49  </a:t>
                      </a:r>
                      <a:r>
                        <a:rPr kumimoji="0" lang="en-US" sz="1800" b="1" i="0" u="none" strike="noStrike" cap="none" normalizeH="0" baseline="0" dirty="0">
                          <a:ln>
                            <a:noFill/>
                          </a:ln>
                          <a:solidFill>
                            <a:schemeClr val="tx1"/>
                          </a:solidFill>
                          <a:effectLst/>
                          <a:latin typeface="Arial" charset="0"/>
                        </a:rPr>
                        <a:t>=  </a:t>
                      </a:r>
                      <a:r>
                        <a:rPr kumimoji="0" lang="en-US" sz="1800" b="1" i="0" u="none" strike="noStrike" cap="none" normalizeH="0" baseline="0" dirty="0">
                          <a:ln>
                            <a:noFill/>
                          </a:ln>
                          <a:solidFill>
                            <a:srgbClr val="FF0000"/>
                          </a:solidFill>
                          <a:effectLst/>
                          <a:latin typeface="Arial" charset="0"/>
                        </a:rPr>
                        <a:t>– </a:t>
                      </a:r>
                      <a:r>
                        <a:rPr kumimoji="0" lang="en-US" sz="1800" b="1" i="0" u="none" strike="noStrike" cap="none" normalizeH="0" baseline="0" dirty="0" smtClean="0">
                          <a:ln>
                            <a:noFill/>
                          </a:ln>
                          <a:solidFill>
                            <a:srgbClr val="FF0000"/>
                          </a:solidFill>
                          <a:effectLst/>
                          <a:latin typeface="Arial" charset="0"/>
                        </a:rPr>
                        <a:t>33 </a:t>
                      </a:r>
                      <a:r>
                        <a:rPr kumimoji="0" lang="en-US" sz="1800" b="1" i="0" u="none" strike="noStrike" cap="none" normalizeH="0" baseline="0" dirty="0">
                          <a:ln>
                            <a:noFill/>
                          </a:ln>
                          <a:solidFill>
                            <a:srgbClr val="FF0000"/>
                          </a:solidFill>
                          <a:effectLst/>
                          <a:latin typeface="Arial" charset="0"/>
                        </a:rPr>
                        <a:t>mg/dl</a:t>
                      </a:r>
                      <a:endParaRPr kumimoji="0" lang="en-US" sz="1800" b="1"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60290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a:ln>
                            <a:noFill/>
                          </a:ln>
                          <a:solidFill>
                            <a:schemeClr val="tx1"/>
                          </a:solidFill>
                          <a:effectLst/>
                          <a:latin typeface="Arial" charset="0"/>
                        </a:rPr>
                        <a:t>100 </a:t>
                      </a:r>
                      <a:r>
                        <a:rPr kumimoji="0" lang="en-US" sz="1800" b="1" i="0" u="none" strike="noStrike" cap="none" normalizeH="0" baseline="0" dirty="0" smtClean="0">
                          <a:ln>
                            <a:noFill/>
                          </a:ln>
                          <a:solidFill>
                            <a:schemeClr val="tx1"/>
                          </a:solidFill>
                          <a:effectLst/>
                          <a:latin typeface="Arial" charset="0"/>
                        </a:rPr>
                        <a:t>grams</a:t>
                      </a:r>
                      <a:endParaRPr kumimoji="0" lang="en-US" sz="1800" b="1"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smtClean="0">
                          <a:ln>
                            <a:noFill/>
                          </a:ln>
                          <a:solidFill>
                            <a:schemeClr val="tx1"/>
                          </a:solidFill>
                          <a:effectLst/>
                          <a:latin typeface="Arial" charset="0"/>
                        </a:rPr>
                        <a:t>1.1u </a:t>
                      </a:r>
                      <a:r>
                        <a:rPr kumimoji="0" lang="en-US" sz="1800" b="1" i="0" u="none" strike="noStrike" cap="none" normalizeH="0" baseline="0" dirty="0" err="1">
                          <a:ln>
                            <a:noFill/>
                          </a:ln>
                          <a:solidFill>
                            <a:schemeClr val="tx1"/>
                          </a:solidFill>
                          <a:effectLst/>
                          <a:latin typeface="Arial" charset="0"/>
                        </a:rPr>
                        <a:t>x</a:t>
                      </a:r>
                      <a:r>
                        <a:rPr kumimoji="0" lang="en-US" sz="1800" b="1" i="0" u="none" strike="noStrike" cap="none" normalizeH="0" baseline="0" dirty="0">
                          <a:ln>
                            <a:noFill/>
                          </a:ln>
                          <a:solidFill>
                            <a:schemeClr val="tx1"/>
                          </a:solidFill>
                          <a:effectLst/>
                          <a:latin typeface="Arial" charset="0"/>
                        </a:rPr>
                        <a:t> </a:t>
                      </a:r>
                      <a:r>
                        <a:rPr kumimoji="0" lang="en-US" sz="1800" b="1" i="0" u="none" strike="noStrike" cap="none" normalizeH="0" baseline="0" dirty="0" smtClean="0">
                          <a:ln>
                            <a:noFill/>
                          </a:ln>
                          <a:solidFill>
                            <a:schemeClr val="tx1"/>
                          </a:solidFill>
                          <a:effectLst/>
                          <a:latin typeface="Arial" charset="0"/>
                        </a:rPr>
                        <a:t>49    </a:t>
                      </a:r>
                      <a:r>
                        <a:rPr kumimoji="0" lang="en-US" sz="1800" b="1" i="0" u="none" strike="noStrike" cap="none" normalizeH="0" baseline="0" dirty="0">
                          <a:ln>
                            <a:noFill/>
                          </a:ln>
                          <a:solidFill>
                            <a:schemeClr val="tx1"/>
                          </a:solidFill>
                          <a:effectLst/>
                          <a:latin typeface="Arial" charset="0"/>
                        </a:rPr>
                        <a:t>=    </a:t>
                      </a:r>
                      <a:r>
                        <a:rPr kumimoji="0" lang="en-US" sz="1800" b="1" i="0" u="none" strike="noStrike" cap="none" normalizeH="0" baseline="0" dirty="0">
                          <a:ln>
                            <a:noFill/>
                          </a:ln>
                          <a:solidFill>
                            <a:srgbClr val="FF0000"/>
                          </a:solidFill>
                          <a:effectLst/>
                          <a:latin typeface="Arial" charset="0"/>
                        </a:rPr>
                        <a:t>– </a:t>
                      </a:r>
                      <a:r>
                        <a:rPr kumimoji="0" lang="en-US" sz="1800" b="1" i="0" u="none" strike="noStrike" cap="none" normalizeH="0" baseline="0" dirty="0" smtClean="0">
                          <a:ln>
                            <a:noFill/>
                          </a:ln>
                          <a:solidFill>
                            <a:srgbClr val="FF0000"/>
                          </a:solidFill>
                          <a:effectLst/>
                          <a:latin typeface="Arial" charset="0"/>
                        </a:rPr>
                        <a:t>54 </a:t>
                      </a:r>
                      <a:r>
                        <a:rPr kumimoji="0" lang="en-US" sz="1800" b="1" i="0" u="none" strike="noStrike" cap="none" normalizeH="0" baseline="0" dirty="0">
                          <a:ln>
                            <a:noFill/>
                          </a:ln>
                          <a:solidFill>
                            <a:srgbClr val="FF0000"/>
                          </a:solidFill>
                          <a:effectLst/>
                          <a:latin typeface="Arial" charset="0"/>
                        </a:rPr>
                        <a:t>mg/</a:t>
                      </a:r>
                      <a:r>
                        <a:rPr kumimoji="0" lang="en-US" sz="1800" b="1" i="0" u="none" strike="noStrike" cap="none" normalizeH="0" baseline="0" dirty="0" smtClean="0">
                          <a:ln>
                            <a:noFill/>
                          </a:ln>
                          <a:solidFill>
                            <a:srgbClr val="FF0000"/>
                          </a:solidFill>
                          <a:effectLst/>
                          <a:latin typeface="Arial" charset="0"/>
                        </a:rPr>
                        <a:t>dl</a:t>
                      </a:r>
                      <a:endParaRPr kumimoji="0" lang="en-US" sz="1800" b="1"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a:xfrm>
            <a:off x="573088" y="304800"/>
            <a:ext cx="8189912" cy="1216025"/>
          </a:xfrm>
        </p:spPr>
        <p:txBody>
          <a:bodyPr/>
          <a:lstStyle/>
          <a:p>
            <a:pPr eaLnBrk="1" hangingPunct="1"/>
            <a:r>
              <a:rPr lang="en-US" sz="3600" smtClean="0"/>
              <a:t>Pump Setting Formulas*</a:t>
            </a:r>
          </a:p>
        </p:txBody>
      </p:sp>
      <p:sp>
        <p:nvSpPr>
          <p:cNvPr id="71683" name="Rectangle 1029"/>
          <p:cNvSpPr>
            <a:spLocks noChangeArrowheads="1"/>
          </p:cNvSpPr>
          <p:nvPr/>
        </p:nvSpPr>
        <p:spPr bwMode="auto">
          <a:xfrm>
            <a:off x="1066800" y="2101850"/>
            <a:ext cx="7239000" cy="3613150"/>
          </a:xfrm>
          <a:prstGeom prst="rect">
            <a:avLst/>
          </a:prstGeom>
          <a:noFill/>
          <a:ln w="9525">
            <a:noFill/>
            <a:miter lim="800000"/>
            <a:headEnd/>
            <a:tailEnd/>
          </a:ln>
        </p:spPr>
        <p:txBody>
          <a:bodyPr>
            <a:prstTxWarp prst="textNoShape">
              <a:avLst/>
            </a:prstTxWarp>
            <a:spAutoFit/>
          </a:bodyPr>
          <a:lstStyle/>
          <a:p>
            <a:pPr>
              <a:spcBef>
                <a:spcPct val="70000"/>
              </a:spcBef>
            </a:pPr>
            <a:r>
              <a:rPr lang="en-US" b="1" i="0"/>
              <a:t>Basal </a:t>
            </a:r>
            <a:r>
              <a:rPr lang="en-US" i="0"/>
              <a:t>=  ~ 48% of TDD</a:t>
            </a:r>
          </a:p>
          <a:p>
            <a:pPr>
              <a:spcBef>
                <a:spcPct val="50000"/>
              </a:spcBef>
            </a:pPr>
            <a:r>
              <a:rPr lang="en-US" b="1" i="0"/>
              <a:t>CarbF </a:t>
            </a:r>
            <a:r>
              <a:rPr lang="en-US" i="0"/>
              <a:t>= 2.6  x  </a:t>
            </a:r>
            <a:r>
              <a:rPr lang="en-US" i="0" u="sng"/>
              <a:t>Wt(lbs)</a:t>
            </a:r>
            <a:r>
              <a:rPr lang="en-US" i="0"/>
              <a:t/>
            </a:r>
            <a:br>
              <a:rPr lang="en-US" i="0"/>
            </a:br>
            <a:r>
              <a:rPr lang="en-US" i="0"/>
              <a:t>		     TDD</a:t>
            </a:r>
          </a:p>
          <a:p>
            <a:pPr>
              <a:spcBef>
                <a:spcPct val="50000"/>
              </a:spcBef>
            </a:pPr>
            <a:r>
              <a:rPr lang="en-US" sz="2000" i="0"/>
              <a:t>Carb factor is directly related to insulin sensitivity = average carb factor times individual’s insulin sensitivity</a:t>
            </a:r>
            <a:endParaRPr lang="en-US" sz="2000" b="1" i="0"/>
          </a:p>
          <a:p>
            <a:pPr>
              <a:spcBef>
                <a:spcPct val="70000"/>
              </a:spcBef>
            </a:pPr>
            <a:r>
              <a:rPr lang="en-US" b="1" i="0"/>
              <a:t>Corr. Factor </a:t>
            </a:r>
            <a:r>
              <a:rPr lang="en-US" i="0"/>
              <a:t>= 1960 / TDD</a:t>
            </a:r>
            <a:endParaRPr lang="en-US" sz="1600" i="0"/>
          </a:p>
          <a:p>
            <a:pPr>
              <a:spcBef>
                <a:spcPct val="70000"/>
              </a:spcBef>
            </a:pPr>
            <a:r>
              <a:rPr lang="en-US" sz="2000" i="0"/>
              <a:t>Correction factor is inversely related to TDD and also inversely related to avg. BG</a:t>
            </a:r>
          </a:p>
        </p:txBody>
      </p:sp>
      <p:sp>
        <p:nvSpPr>
          <p:cNvPr id="71684" name="Rectangle 5"/>
          <p:cNvSpPr>
            <a:spLocks noChangeArrowheads="1"/>
          </p:cNvSpPr>
          <p:nvPr/>
        </p:nvSpPr>
        <p:spPr bwMode="auto">
          <a:xfrm>
            <a:off x="762000" y="6397625"/>
            <a:ext cx="7620000" cy="307975"/>
          </a:xfrm>
          <a:prstGeom prst="rect">
            <a:avLst/>
          </a:prstGeom>
          <a:noFill/>
          <a:ln w="9525">
            <a:noFill/>
            <a:miter lim="800000"/>
            <a:headEnd/>
            <a:tailEnd/>
          </a:ln>
        </p:spPr>
        <p:txBody>
          <a:bodyPr>
            <a:prstTxWarp prst="textNoShape">
              <a:avLst/>
            </a:prstTxWarp>
            <a:spAutoFit/>
          </a:bodyPr>
          <a:lstStyle/>
          <a:p>
            <a:pPr algn="ctr"/>
            <a:r>
              <a:rPr lang="en-US" sz="1400" i="0"/>
              <a:t>*J Walsh, R Roberts, T Bailey: J Diab Science &amp; Technology 2010, Vol 4, #5, Sept 2010</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a:xfrm>
            <a:off x="573088" y="304800"/>
            <a:ext cx="8189912" cy="1216025"/>
          </a:xfrm>
        </p:spPr>
        <p:txBody>
          <a:bodyPr/>
          <a:lstStyle/>
          <a:p>
            <a:pPr eaLnBrk="1" hangingPunct="1"/>
            <a:r>
              <a:rPr lang="en-US" sz="3600" smtClean="0"/>
              <a:t>Pump Settings Table</a:t>
            </a:r>
          </a:p>
        </p:txBody>
      </p:sp>
      <p:pic>
        <p:nvPicPr>
          <p:cNvPr id="72707" name="Picture 5" descr="BasalCarbFCorrF.png"/>
          <p:cNvPicPr>
            <a:picLocks noChangeAspect="1"/>
          </p:cNvPicPr>
          <p:nvPr/>
        </p:nvPicPr>
        <p:blipFill>
          <a:blip r:embed="rId2"/>
          <a:srcRect/>
          <a:stretch>
            <a:fillRect/>
          </a:stretch>
        </p:blipFill>
        <p:spPr bwMode="auto">
          <a:xfrm>
            <a:off x="609600" y="1676400"/>
            <a:ext cx="6858000" cy="4910138"/>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17826" name="Rectangle 2"/>
          <p:cNvSpPr>
            <a:spLocks noGrp="1" noChangeArrowheads="1"/>
          </p:cNvSpPr>
          <p:nvPr>
            <p:ph type="title"/>
          </p:nvPr>
        </p:nvSpPr>
        <p:spPr/>
        <p:txBody>
          <a:bodyPr/>
          <a:lstStyle/>
          <a:p>
            <a:r>
              <a:rPr lang="en-US" sz="3600" dirty="0"/>
              <a:t>Where Pumps Aim In Target Range</a:t>
            </a:r>
          </a:p>
        </p:txBody>
      </p:sp>
      <p:graphicFrame>
        <p:nvGraphicFramePr>
          <p:cNvPr id="3917827" name="Group 3"/>
          <p:cNvGraphicFramePr>
            <a:graphicFrameLocks noGrp="1"/>
          </p:cNvGraphicFramePr>
          <p:nvPr/>
        </p:nvGraphicFramePr>
        <p:xfrm>
          <a:off x="1066800" y="1998652"/>
          <a:ext cx="4953000" cy="2878148"/>
        </p:xfrm>
        <a:graphic>
          <a:graphicData uri="http://schemas.openxmlformats.org/drawingml/2006/table">
            <a:tbl>
              <a:tblPr/>
              <a:tblGrid>
                <a:gridCol w="2667000"/>
                <a:gridCol w="2286000"/>
              </a:tblGrid>
              <a:tr h="558800">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2300" b="1" i="0" u="none" strike="noStrike" cap="none" normalizeH="0" baseline="0" dirty="0">
                          <a:ln>
                            <a:noFill/>
                          </a:ln>
                          <a:solidFill>
                            <a:schemeClr val="bg1"/>
                          </a:solidFill>
                          <a:effectLst/>
                          <a:latin typeface="Arial" charset="0"/>
                        </a:rPr>
                        <a:t>Where In Target Range Does The Pump Aim?</a:t>
                      </a:r>
                    </a:p>
                  </a:txBody>
                  <a:tcPr marL="91130" marR="91130" marT="45566" marB="4556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FF"/>
                    </a:solidFill>
                  </a:tcPr>
                </a:tc>
                <a:tc hMerge="1">
                  <a:txBody>
                    <a:bodyPr/>
                    <a:lstStyle/>
                    <a:p>
                      <a:endParaRPr lang="en-US"/>
                    </a:p>
                  </a:txBody>
                  <a:tcPr/>
                </a:tc>
              </a:tr>
              <a:tr h="522288">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err="1">
                          <a:ln>
                            <a:noFill/>
                          </a:ln>
                          <a:solidFill>
                            <a:schemeClr val="tx1"/>
                          </a:solidFill>
                          <a:effectLst/>
                          <a:latin typeface="Arial" charset="0"/>
                        </a:rPr>
                        <a:t>Accu-Chek</a:t>
                      </a:r>
                      <a:r>
                        <a:rPr kumimoji="0" lang="en-US" sz="1800" b="1" i="0" u="none" strike="noStrike" cap="none" normalizeH="0" baseline="0" dirty="0">
                          <a:ln>
                            <a:noFill/>
                          </a:ln>
                          <a:solidFill>
                            <a:schemeClr val="tx1"/>
                          </a:solidFill>
                          <a:effectLst/>
                          <a:latin typeface="Arial" charset="0"/>
                        </a:rPr>
                        <a:t> Combo</a:t>
                      </a: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a:ln>
                            <a:noFill/>
                          </a:ln>
                          <a:solidFill>
                            <a:schemeClr val="tx1"/>
                          </a:solidFill>
                          <a:effectLst/>
                          <a:latin typeface="Arial" charset="0"/>
                        </a:rPr>
                        <a:t>Middle</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3875">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a:ln>
                            <a:noFill/>
                          </a:ln>
                          <a:solidFill>
                            <a:schemeClr val="tx1"/>
                          </a:solidFill>
                          <a:effectLst/>
                          <a:latin typeface="Arial" charset="0"/>
                        </a:rPr>
                        <a:t>Animas Ping</a:t>
                      </a: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a:ln>
                            <a:noFill/>
                          </a:ln>
                          <a:solidFill>
                            <a:schemeClr val="tx1"/>
                          </a:solidFill>
                          <a:effectLst/>
                          <a:latin typeface="Arial" charset="0"/>
                        </a:rPr>
                        <a:t>Middle</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9113">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a:ln>
                            <a:noFill/>
                          </a:ln>
                          <a:solidFill>
                            <a:schemeClr val="tx1"/>
                          </a:solidFill>
                          <a:effectLst/>
                          <a:latin typeface="Arial" charset="0"/>
                        </a:rPr>
                        <a:t>Insulet Omnipod</a:t>
                      </a: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700" b="1" i="0" u="none" strike="noStrike" cap="none" normalizeH="0" baseline="0">
                          <a:ln>
                            <a:noFill/>
                          </a:ln>
                          <a:solidFill>
                            <a:schemeClr val="tx1"/>
                          </a:solidFill>
                          <a:effectLst/>
                          <a:latin typeface="Arial" charset="0"/>
                        </a:rPr>
                        <a:t>Middle</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0700">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a:ln>
                            <a:noFill/>
                          </a:ln>
                          <a:solidFill>
                            <a:schemeClr val="tx1"/>
                          </a:solidFill>
                          <a:effectLst/>
                          <a:latin typeface="Arial" charset="0"/>
                        </a:rPr>
                        <a:t>Medtronic</a:t>
                      </a:r>
                      <a:r>
                        <a:rPr kumimoji="0" lang="en-US" sz="1800" b="1" i="0" u="none" strike="noStrike" cap="none" normalizeH="0" baseline="0" dirty="0" smtClean="0">
                          <a:ln>
                            <a:noFill/>
                          </a:ln>
                          <a:solidFill>
                            <a:schemeClr val="tx1"/>
                          </a:solidFill>
                          <a:effectLst/>
                          <a:latin typeface="Arial" charset="0"/>
                        </a:rPr>
                        <a:t> Revel</a:t>
                      </a:r>
                      <a:endParaRPr kumimoji="0" lang="en-US" sz="1800" b="1" i="0" u="none" strike="noStrike" cap="none" normalizeH="0" baseline="0" dirty="0">
                        <a:ln>
                          <a:noFill/>
                        </a:ln>
                        <a:solidFill>
                          <a:schemeClr val="tx1"/>
                        </a:solidFill>
                        <a:effectLst/>
                        <a:latin typeface="Arial" charset="0"/>
                      </a:endParaRP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700" b="1" i="0" u="none" strike="noStrike" cap="none" normalizeH="0" baseline="0" dirty="0">
                          <a:ln>
                            <a:noFill/>
                          </a:ln>
                          <a:solidFill>
                            <a:srgbClr val="FF0000"/>
                          </a:solidFill>
                          <a:effectLst/>
                          <a:latin typeface="Arial" charset="0"/>
                        </a:rPr>
                        <a:t>Top and Bottom</a:t>
                      </a:r>
                      <a:endParaRPr kumimoji="0" lang="en-US" sz="1700" b="1" i="0" u="none" strike="noStrike" cap="none" normalizeH="0" baseline="0" dirty="0">
                        <a:ln>
                          <a:noFill/>
                        </a:ln>
                        <a:solidFill>
                          <a:schemeClr val="tx1"/>
                        </a:solidFill>
                        <a:effectLst/>
                        <a:latin typeface="Arial" charset="0"/>
                      </a:endParaRP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4" name="Rectangle 23"/>
          <p:cNvSpPr/>
          <p:nvPr/>
        </p:nvSpPr>
        <p:spPr>
          <a:xfrm>
            <a:off x="1066800" y="5253335"/>
            <a:ext cx="7086600" cy="461665"/>
          </a:xfrm>
          <a:prstGeom prst="rect">
            <a:avLst/>
          </a:prstGeom>
        </p:spPr>
        <p:txBody>
          <a:bodyPr wrap="square">
            <a:spAutoFit/>
          </a:bodyPr>
          <a:lstStyle/>
          <a:p>
            <a:r>
              <a:rPr lang="en-US" i="0" dirty="0"/>
              <a:t>A</a:t>
            </a:r>
            <a:r>
              <a:rPr lang="en-US" i="0" dirty="0" smtClean="0"/>
              <a:t>void target ranges. Choose one correction target.</a:t>
            </a:r>
            <a:endParaRPr lang="en-US" i="0" dirty="0"/>
          </a:p>
        </p:txBody>
      </p:sp>
      <p:sp>
        <p:nvSpPr>
          <p:cNvPr id="25" name="Rectangle 24"/>
          <p:cNvSpPr/>
          <p:nvPr/>
        </p:nvSpPr>
        <p:spPr>
          <a:xfrm>
            <a:off x="6248400" y="2743200"/>
            <a:ext cx="2438400" cy="1200328"/>
          </a:xfrm>
          <a:prstGeom prst="rect">
            <a:avLst/>
          </a:prstGeom>
        </p:spPr>
        <p:txBody>
          <a:bodyPr wrap="square">
            <a:spAutoFit/>
          </a:bodyPr>
          <a:lstStyle/>
          <a:p>
            <a:r>
              <a:rPr lang="en-US" i="0" dirty="0" smtClean="0"/>
              <a:t>Any BG within target range is NOT corrected.</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BOB Explained</a:t>
            </a:r>
            <a:endParaRPr lang="en-US" dirty="0"/>
          </a:p>
        </p:txBody>
      </p:sp>
      <p:sp>
        <p:nvSpPr>
          <p:cNvPr id="4" name="Rectangle 3"/>
          <p:cNvSpPr/>
          <p:nvPr/>
        </p:nvSpPr>
        <p:spPr bwMode="auto">
          <a:xfrm>
            <a:off x="609600" y="5181600"/>
            <a:ext cx="7924800" cy="762000"/>
          </a:xfrm>
          <a:prstGeom prst="rect">
            <a:avLst/>
          </a:prstGeom>
          <a:solidFill>
            <a:srgbClr val="008000">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TextBox 4"/>
          <p:cNvSpPr txBox="1"/>
          <p:nvPr/>
        </p:nvSpPr>
        <p:spPr>
          <a:xfrm>
            <a:off x="1981200" y="5334000"/>
            <a:ext cx="5410200" cy="461665"/>
          </a:xfrm>
          <a:prstGeom prst="rect">
            <a:avLst/>
          </a:prstGeom>
          <a:noFill/>
        </p:spPr>
        <p:txBody>
          <a:bodyPr wrap="square" rtlCol="0">
            <a:spAutoFit/>
          </a:bodyPr>
          <a:lstStyle/>
          <a:p>
            <a:r>
              <a:rPr lang="en-US" i="0" dirty="0" smtClean="0"/>
              <a:t>Basal – Keeps BG flat when fasting</a:t>
            </a:r>
            <a:endParaRPr lang="en-US" i="0" dirty="0"/>
          </a:p>
        </p:txBody>
      </p:sp>
      <p:sp>
        <p:nvSpPr>
          <p:cNvPr id="7" name="Freeform 6"/>
          <p:cNvSpPr/>
          <p:nvPr/>
        </p:nvSpPr>
        <p:spPr bwMode="auto">
          <a:xfrm>
            <a:off x="1447793" y="1981200"/>
            <a:ext cx="6089904" cy="3200400"/>
          </a:xfrm>
          <a:custGeom>
            <a:avLst/>
            <a:gdLst>
              <a:gd name="connsiteX0" fmla="*/ 0 w 4660900"/>
              <a:gd name="connsiteY0" fmla="*/ 0 h 2912533"/>
              <a:gd name="connsiteX1" fmla="*/ 283633 w 4660900"/>
              <a:gd name="connsiteY1" fmla="*/ 76200 h 2912533"/>
              <a:gd name="connsiteX2" fmla="*/ 596900 w 4660900"/>
              <a:gd name="connsiteY2" fmla="*/ 245533 h 2912533"/>
              <a:gd name="connsiteX3" fmla="*/ 931333 w 4660900"/>
              <a:gd name="connsiteY3" fmla="*/ 482600 h 2912533"/>
              <a:gd name="connsiteX4" fmla="*/ 1337733 w 4660900"/>
              <a:gd name="connsiteY4" fmla="*/ 893233 h 2912533"/>
              <a:gd name="connsiteX5" fmla="*/ 1655233 w 4660900"/>
              <a:gd name="connsiteY5" fmla="*/ 1274233 h 2912533"/>
              <a:gd name="connsiteX6" fmla="*/ 2040466 w 4660900"/>
              <a:gd name="connsiteY6" fmla="*/ 1706033 h 2912533"/>
              <a:gd name="connsiteX7" fmla="*/ 2315633 w 4660900"/>
              <a:gd name="connsiteY7" fmla="*/ 1964267 h 2912533"/>
              <a:gd name="connsiteX8" fmla="*/ 2633133 w 4660900"/>
              <a:gd name="connsiteY8" fmla="*/ 2218267 h 2912533"/>
              <a:gd name="connsiteX9" fmla="*/ 3048000 w 4660900"/>
              <a:gd name="connsiteY9" fmla="*/ 2514600 h 2912533"/>
              <a:gd name="connsiteX10" fmla="*/ 3526366 w 4660900"/>
              <a:gd name="connsiteY10" fmla="*/ 2722033 h 2912533"/>
              <a:gd name="connsiteX11" fmla="*/ 3814233 w 4660900"/>
              <a:gd name="connsiteY11" fmla="*/ 2794000 h 2912533"/>
              <a:gd name="connsiteX12" fmla="*/ 4097866 w 4660900"/>
              <a:gd name="connsiteY12" fmla="*/ 2827867 h 2912533"/>
              <a:gd name="connsiteX13" fmla="*/ 4660900 w 4660900"/>
              <a:gd name="connsiteY13" fmla="*/ 2912533 h 291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0900" h="2912533">
                <a:moveTo>
                  <a:pt x="0" y="0"/>
                </a:moveTo>
                <a:cubicBezTo>
                  <a:pt x="92075" y="17639"/>
                  <a:pt x="184150" y="35278"/>
                  <a:pt x="283633" y="76200"/>
                </a:cubicBezTo>
                <a:cubicBezTo>
                  <a:pt x="383116" y="117122"/>
                  <a:pt x="488950" y="177800"/>
                  <a:pt x="596900" y="245533"/>
                </a:cubicBezTo>
                <a:cubicBezTo>
                  <a:pt x="704850" y="313266"/>
                  <a:pt x="807861" y="374650"/>
                  <a:pt x="931333" y="482600"/>
                </a:cubicBezTo>
                <a:cubicBezTo>
                  <a:pt x="1054805" y="590550"/>
                  <a:pt x="1217083" y="761294"/>
                  <a:pt x="1337733" y="893233"/>
                </a:cubicBezTo>
                <a:cubicBezTo>
                  <a:pt x="1458383" y="1025172"/>
                  <a:pt x="1538111" y="1138766"/>
                  <a:pt x="1655233" y="1274233"/>
                </a:cubicBezTo>
                <a:cubicBezTo>
                  <a:pt x="1772355" y="1409700"/>
                  <a:pt x="1930399" y="1591027"/>
                  <a:pt x="2040466" y="1706033"/>
                </a:cubicBezTo>
                <a:cubicBezTo>
                  <a:pt x="2150533" y="1821039"/>
                  <a:pt x="2216855" y="1878895"/>
                  <a:pt x="2315633" y="1964267"/>
                </a:cubicBezTo>
                <a:cubicBezTo>
                  <a:pt x="2414411" y="2049639"/>
                  <a:pt x="2511072" y="2126545"/>
                  <a:pt x="2633133" y="2218267"/>
                </a:cubicBezTo>
                <a:cubicBezTo>
                  <a:pt x="2755194" y="2309989"/>
                  <a:pt x="2899128" y="2430639"/>
                  <a:pt x="3048000" y="2514600"/>
                </a:cubicBezTo>
                <a:cubicBezTo>
                  <a:pt x="3196872" y="2598561"/>
                  <a:pt x="3398661" y="2675466"/>
                  <a:pt x="3526366" y="2722033"/>
                </a:cubicBezTo>
                <a:cubicBezTo>
                  <a:pt x="3654071" y="2768600"/>
                  <a:pt x="3718983" y="2776361"/>
                  <a:pt x="3814233" y="2794000"/>
                </a:cubicBezTo>
                <a:cubicBezTo>
                  <a:pt x="3909483" y="2811639"/>
                  <a:pt x="3956755" y="2808112"/>
                  <a:pt x="4097866" y="2827867"/>
                </a:cubicBezTo>
                <a:cubicBezTo>
                  <a:pt x="4238977" y="2847622"/>
                  <a:pt x="4660900" y="2912533"/>
                  <a:pt x="4660900" y="2912533"/>
                </a:cubicBezTo>
              </a:path>
            </a:pathLst>
          </a:custGeom>
          <a:noFill/>
          <a:ln w="635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9" name="Straight Connector 8"/>
          <p:cNvCxnSpPr/>
          <p:nvPr/>
        </p:nvCxnSpPr>
        <p:spPr bwMode="auto">
          <a:xfrm rot="16200000" flipV="1">
            <a:off x="-152397" y="3572930"/>
            <a:ext cx="3200402" cy="8"/>
          </a:xfrm>
          <a:prstGeom prst="line">
            <a:avLst/>
          </a:prstGeom>
          <a:solidFill>
            <a:schemeClr val="accent1"/>
          </a:solidFill>
          <a:ln w="63500" cap="flat" cmpd="sng" algn="ctr">
            <a:solidFill>
              <a:srgbClr val="0000FF"/>
            </a:solidFill>
            <a:prstDash val="solid"/>
            <a:round/>
            <a:headEnd type="none" w="med" len="med"/>
            <a:tailEnd type="none" w="med" len="med"/>
          </a:ln>
          <a:effectLst/>
        </p:spPr>
      </p:cxnSp>
      <p:sp>
        <p:nvSpPr>
          <p:cNvPr id="10" name="Rectangle 9"/>
          <p:cNvSpPr/>
          <p:nvPr/>
        </p:nvSpPr>
        <p:spPr>
          <a:xfrm>
            <a:off x="609600" y="1752600"/>
            <a:ext cx="889609" cy="400110"/>
          </a:xfrm>
          <a:prstGeom prst="rect">
            <a:avLst/>
          </a:prstGeom>
        </p:spPr>
        <p:txBody>
          <a:bodyPr wrap="none">
            <a:spAutoFit/>
          </a:bodyPr>
          <a:lstStyle/>
          <a:p>
            <a:r>
              <a:rPr lang="en-US" sz="2000" i="0" dirty="0" smtClean="0"/>
              <a:t>100%</a:t>
            </a:r>
            <a:endParaRPr lang="en-US" sz="2000" dirty="0"/>
          </a:p>
        </p:txBody>
      </p:sp>
      <p:sp>
        <p:nvSpPr>
          <p:cNvPr id="15" name="Rectangle 14"/>
          <p:cNvSpPr/>
          <p:nvPr/>
        </p:nvSpPr>
        <p:spPr>
          <a:xfrm>
            <a:off x="7010400" y="4659868"/>
            <a:ext cx="1017724" cy="400110"/>
          </a:xfrm>
          <a:prstGeom prst="rect">
            <a:avLst/>
          </a:prstGeom>
        </p:spPr>
        <p:txBody>
          <a:bodyPr wrap="none">
            <a:spAutoFit/>
          </a:bodyPr>
          <a:lstStyle/>
          <a:p>
            <a:r>
              <a:rPr lang="en-US" sz="2000" i="0" dirty="0" smtClean="0"/>
              <a:t>6.5 hrs</a:t>
            </a:r>
            <a:endParaRPr lang="en-US" sz="2000" dirty="0"/>
          </a:p>
        </p:txBody>
      </p:sp>
      <p:sp>
        <p:nvSpPr>
          <p:cNvPr id="16" name="Rectangle 15"/>
          <p:cNvSpPr/>
          <p:nvPr/>
        </p:nvSpPr>
        <p:spPr bwMode="auto">
          <a:xfrm>
            <a:off x="3200400" y="4504944"/>
            <a:ext cx="152400" cy="676656"/>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 name="Rectangle 16"/>
          <p:cNvSpPr/>
          <p:nvPr/>
        </p:nvSpPr>
        <p:spPr bwMode="auto">
          <a:xfrm>
            <a:off x="3352800" y="3163484"/>
            <a:ext cx="152400" cy="201168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Rectangle 17"/>
          <p:cNvSpPr/>
          <p:nvPr/>
        </p:nvSpPr>
        <p:spPr>
          <a:xfrm>
            <a:off x="2003337" y="4092714"/>
            <a:ext cx="1197063" cy="707886"/>
          </a:xfrm>
          <a:prstGeom prst="rect">
            <a:avLst/>
          </a:prstGeom>
        </p:spPr>
        <p:txBody>
          <a:bodyPr wrap="none">
            <a:spAutoFit/>
          </a:bodyPr>
          <a:lstStyle/>
          <a:p>
            <a:pPr algn="ctr"/>
            <a:r>
              <a:rPr lang="en-US" sz="2000" i="0" dirty="0" smtClean="0"/>
              <a:t>BG need </a:t>
            </a:r>
            <a:br>
              <a:rPr lang="en-US" sz="2000" i="0" dirty="0" smtClean="0"/>
            </a:br>
            <a:r>
              <a:rPr lang="en-US" sz="2000" i="0" dirty="0" smtClean="0"/>
              <a:t>= 1 </a:t>
            </a:r>
            <a:r>
              <a:rPr lang="en-US" sz="2000" i="0" dirty="0" err="1" smtClean="0"/>
              <a:t>u</a:t>
            </a:r>
            <a:endParaRPr lang="en-US" sz="2000" dirty="0"/>
          </a:p>
        </p:txBody>
      </p:sp>
      <p:sp>
        <p:nvSpPr>
          <p:cNvPr id="19" name="Rectangle 18"/>
          <p:cNvSpPr/>
          <p:nvPr/>
        </p:nvSpPr>
        <p:spPr>
          <a:xfrm>
            <a:off x="3524829" y="2907268"/>
            <a:ext cx="1424110" cy="400110"/>
          </a:xfrm>
          <a:prstGeom prst="rect">
            <a:avLst/>
          </a:prstGeom>
        </p:spPr>
        <p:txBody>
          <a:bodyPr wrap="none">
            <a:spAutoFit/>
          </a:bodyPr>
          <a:lstStyle/>
          <a:p>
            <a:r>
              <a:rPr lang="en-US" sz="2000" i="0" dirty="0" smtClean="0"/>
              <a:t>BOB = 3 </a:t>
            </a:r>
            <a:r>
              <a:rPr lang="en-US" sz="2000" i="0" dirty="0" err="1" smtClean="0"/>
              <a:t>u</a:t>
            </a:r>
            <a:endParaRPr lang="en-US" sz="2000" dirty="0"/>
          </a:p>
        </p:txBody>
      </p:sp>
      <p:sp>
        <p:nvSpPr>
          <p:cNvPr id="13" name="Rectangle 12"/>
          <p:cNvSpPr/>
          <p:nvPr/>
        </p:nvSpPr>
        <p:spPr>
          <a:xfrm>
            <a:off x="545357" y="4165937"/>
            <a:ext cx="826243" cy="1015663"/>
          </a:xfrm>
          <a:prstGeom prst="rect">
            <a:avLst/>
          </a:prstGeom>
        </p:spPr>
        <p:txBody>
          <a:bodyPr wrap="none">
            <a:spAutoFit/>
          </a:bodyPr>
          <a:lstStyle/>
          <a:p>
            <a:pPr algn="r"/>
            <a:r>
              <a:rPr lang="en-US" sz="2000" i="0" dirty="0" smtClean="0"/>
              <a:t>Bolus</a:t>
            </a:r>
            <a:br>
              <a:rPr lang="en-US" sz="2000" i="0" dirty="0" smtClean="0"/>
            </a:br>
            <a:r>
              <a:rPr lang="en-US" sz="2000" i="0" dirty="0" smtClean="0"/>
              <a:t>given</a:t>
            </a:r>
            <a:br>
              <a:rPr lang="en-US" sz="2000" i="0" dirty="0" smtClean="0"/>
            </a:br>
            <a:r>
              <a:rPr lang="en-US" sz="2000" i="0" dirty="0" smtClean="0"/>
              <a:t>here</a:t>
            </a:r>
            <a:endParaRPr lang="en-US" sz="2000" dirty="0"/>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descr="newly-diagnosed-diabetic-mind-map.gif"/>
          <p:cNvPicPr>
            <a:picLocks noGrp="1" noChangeAspect="1"/>
          </p:cNvPicPr>
          <p:nvPr>
            <p:ph type="pic" idx="1"/>
          </p:nvPr>
        </p:nvPicPr>
        <p:blipFill>
          <a:blip r:embed="rId2"/>
          <a:srcRect t="-764" b="-764"/>
          <a:stretch>
            <a:fillRect/>
          </a:stretch>
        </p:blipFill>
        <p:spPr>
          <a:xfrm>
            <a:off x="304800" y="228600"/>
            <a:ext cx="8534400" cy="6400800"/>
          </a:xfr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43042" name="Rectangle 2"/>
          <p:cNvSpPr>
            <a:spLocks noGrp="1" noChangeArrowheads="1"/>
          </p:cNvSpPr>
          <p:nvPr>
            <p:ph type="title"/>
          </p:nvPr>
        </p:nvSpPr>
        <p:spPr>
          <a:xfrm>
            <a:off x="533400" y="228600"/>
            <a:ext cx="8382000" cy="1335088"/>
          </a:xfrm>
        </p:spPr>
        <p:txBody>
          <a:bodyPr/>
          <a:lstStyle/>
          <a:p>
            <a:r>
              <a:rPr lang="en-US" sz="3200" dirty="0" smtClean="0">
                <a:solidFill>
                  <a:schemeClr val="tx1"/>
                </a:solidFill>
              </a:rPr>
              <a:t>Every BG Shows An </a:t>
            </a:r>
            <a:r>
              <a:rPr lang="en-US" sz="3200" dirty="0">
                <a:solidFill>
                  <a:schemeClr val="tx1"/>
                </a:solidFill>
              </a:rPr>
              <a:t>I</a:t>
            </a:r>
            <a:r>
              <a:rPr lang="en-US" sz="3200" dirty="0" smtClean="0">
                <a:solidFill>
                  <a:schemeClr val="tx1"/>
                </a:solidFill>
              </a:rPr>
              <a:t>nsulin Or </a:t>
            </a:r>
            <a:r>
              <a:rPr lang="en-US" sz="3200" dirty="0">
                <a:solidFill>
                  <a:schemeClr val="tx1"/>
                </a:solidFill>
              </a:rPr>
              <a:t>C</a:t>
            </a:r>
            <a:r>
              <a:rPr lang="en-US" sz="3200" dirty="0" smtClean="0">
                <a:solidFill>
                  <a:schemeClr val="tx1"/>
                </a:solidFill>
              </a:rPr>
              <a:t>arb Deficit</a:t>
            </a:r>
            <a:endParaRPr lang="en-US" sz="3200" dirty="0">
              <a:solidFill>
                <a:schemeClr val="tx1"/>
              </a:solidFill>
            </a:endParaRPr>
          </a:p>
        </p:txBody>
      </p:sp>
      <p:sp>
        <p:nvSpPr>
          <p:cNvPr id="3543043" name="Rectangle 3"/>
          <p:cNvSpPr>
            <a:spLocks noGrp="1" noChangeArrowheads="1"/>
          </p:cNvSpPr>
          <p:nvPr>
            <p:ph type="body" sz="half" idx="1"/>
          </p:nvPr>
        </p:nvSpPr>
        <p:spPr>
          <a:xfrm>
            <a:off x="731838" y="1828800"/>
            <a:ext cx="3643312" cy="4240213"/>
          </a:xfrm>
        </p:spPr>
        <p:txBody>
          <a:bodyPr/>
          <a:lstStyle/>
          <a:p>
            <a:pPr>
              <a:spcBef>
                <a:spcPct val="35000"/>
              </a:spcBef>
              <a:buFont typeface="Wingdings" charset="2"/>
              <a:buNone/>
            </a:pPr>
            <a:r>
              <a:rPr lang="en-US" sz="2000" b="1" dirty="0" smtClean="0">
                <a:solidFill>
                  <a:srgbClr val="CC0000"/>
                </a:solidFill>
              </a:rPr>
              <a:t>Situation    </a:t>
            </a:r>
            <a:r>
              <a:rPr lang="en-US" sz="2000" b="1" dirty="0">
                <a:solidFill>
                  <a:srgbClr val="CC0000"/>
                </a:solidFill>
              </a:rPr>
              <a:t>1</a:t>
            </a:r>
          </a:p>
          <a:p>
            <a:pPr>
              <a:spcBef>
                <a:spcPct val="35000"/>
              </a:spcBef>
              <a:buFont typeface="Wingdings" charset="2"/>
              <a:buNone/>
            </a:pPr>
            <a:r>
              <a:rPr lang="en-US" sz="2000" dirty="0"/>
              <a:t>BG = 173 mg/dl (9.6 mmol)</a:t>
            </a:r>
          </a:p>
          <a:p>
            <a:pPr>
              <a:spcBef>
                <a:spcPct val="35000"/>
              </a:spcBef>
              <a:buFont typeface="Wingdings" charset="2"/>
              <a:buNone/>
            </a:pPr>
            <a:r>
              <a:rPr lang="en-US" sz="2000" dirty="0"/>
              <a:t>Bolus on board  =  0.4 </a:t>
            </a:r>
            <a:r>
              <a:rPr lang="en-US" sz="2000" dirty="0" err="1"/>
              <a:t>u</a:t>
            </a:r>
            <a:endParaRPr lang="en-US" sz="2000" dirty="0"/>
          </a:p>
          <a:p>
            <a:pPr>
              <a:spcBef>
                <a:spcPct val="35000"/>
              </a:spcBef>
              <a:buFont typeface="Wingdings" charset="2"/>
              <a:buNone/>
            </a:pPr>
            <a:r>
              <a:rPr lang="en-US" sz="2000" dirty="0"/>
              <a:t>Correction bolus:  1.2 </a:t>
            </a:r>
            <a:r>
              <a:rPr lang="en-US" sz="2000" dirty="0" err="1"/>
              <a:t>u</a:t>
            </a:r>
            <a:endParaRPr lang="en-US" sz="2000" dirty="0"/>
          </a:p>
          <a:p>
            <a:pPr>
              <a:spcBef>
                <a:spcPct val="35000"/>
              </a:spcBef>
              <a:buFont typeface="Wingdings" charset="2"/>
              <a:buNone/>
            </a:pPr>
            <a:r>
              <a:rPr lang="en-US" sz="2000" dirty="0"/>
              <a:t>Insulin deficit =    - 0.8 </a:t>
            </a:r>
            <a:r>
              <a:rPr lang="en-US" sz="2000" dirty="0" err="1"/>
              <a:t>u</a:t>
            </a:r>
            <a:r>
              <a:rPr lang="en-US" sz="2000" dirty="0"/>
              <a:t> </a:t>
            </a:r>
          </a:p>
          <a:p>
            <a:pPr>
              <a:spcBef>
                <a:spcPct val="35000"/>
              </a:spcBef>
              <a:buFont typeface="Wingdings" charset="2"/>
              <a:buNone/>
            </a:pPr>
            <a:endParaRPr lang="en-US" sz="2000" dirty="0" smtClean="0"/>
          </a:p>
          <a:p>
            <a:pPr>
              <a:spcBef>
                <a:spcPct val="35000"/>
              </a:spcBef>
              <a:buFont typeface="Wingdings" charset="2"/>
              <a:buNone/>
            </a:pPr>
            <a:r>
              <a:rPr lang="en-US" sz="2000" dirty="0" smtClean="0"/>
              <a:t>Need 0.8 </a:t>
            </a:r>
            <a:r>
              <a:rPr lang="en-US" sz="2000" dirty="0" err="1"/>
              <a:t>u</a:t>
            </a:r>
            <a:r>
              <a:rPr lang="en-US" sz="2000" dirty="0" smtClean="0"/>
              <a:t> insulin now</a:t>
            </a:r>
            <a:endParaRPr lang="en-US" sz="2000" dirty="0"/>
          </a:p>
        </p:txBody>
      </p:sp>
      <p:sp>
        <p:nvSpPr>
          <p:cNvPr id="3543044" name="Rectangle 4"/>
          <p:cNvSpPr>
            <a:spLocks noGrp="1" noChangeArrowheads="1"/>
          </p:cNvSpPr>
          <p:nvPr>
            <p:ph type="body" sz="half" idx="2"/>
          </p:nvPr>
        </p:nvSpPr>
        <p:spPr>
          <a:xfrm>
            <a:off x="4906963" y="1828800"/>
            <a:ext cx="3957637" cy="4171950"/>
          </a:xfrm>
        </p:spPr>
        <p:txBody>
          <a:bodyPr/>
          <a:lstStyle/>
          <a:p>
            <a:pPr>
              <a:spcBef>
                <a:spcPct val="35000"/>
              </a:spcBef>
              <a:buFont typeface="Wingdings" charset="2"/>
              <a:buNone/>
            </a:pPr>
            <a:r>
              <a:rPr lang="en-US" sz="2000" b="1" dirty="0" smtClean="0">
                <a:solidFill>
                  <a:srgbClr val="CC0000"/>
                </a:solidFill>
              </a:rPr>
              <a:t>Situation    2</a:t>
            </a:r>
            <a:endParaRPr lang="en-US" sz="2000" b="1" dirty="0">
              <a:solidFill>
                <a:srgbClr val="CC0000"/>
              </a:solidFill>
            </a:endParaRPr>
          </a:p>
          <a:p>
            <a:pPr>
              <a:spcBef>
                <a:spcPct val="35000"/>
              </a:spcBef>
              <a:buFont typeface="Wingdings" charset="2"/>
              <a:buNone/>
            </a:pPr>
            <a:r>
              <a:rPr lang="en-US" sz="2000" dirty="0"/>
              <a:t>BG = 173 mg/dl (9.6 mmol)</a:t>
            </a:r>
          </a:p>
          <a:p>
            <a:pPr>
              <a:spcBef>
                <a:spcPct val="35000"/>
              </a:spcBef>
              <a:buFont typeface="Wingdings" charset="2"/>
              <a:buNone/>
            </a:pPr>
            <a:r>
              <a:rPr lang="en-US" sz="2000" dirty="0"/>
              <a:t>Bolus on board =  4.6 </a:t>
            </a:r>
            <a:r>
              <a:rPr lang="en-US" sz="2000" dirty="0" err="1"/>
              <a:t>u</a:t>
            </a:r>
            <a:endParaRPr lang="en-US" sz="2000" dirty="0"/>
          </a:p>
          <a:p>
            <a:pPr>
              <a:spcBef>
                <a:spcPct val="35000"/>
              </a:spcBef>
              <a:buFont typeface="Wingdings" charset="2"/>
              <a:buNone/>
            </a:pPr>
            <a:r>
              <a:rPr lang="en-US" sz="2000" dirty="0"/>
              <a:t>Correction bolus:  1.2 </a:t>
            </a:r>
            <a:r>
              <a:rPr lang="en-US" sz="2000" dirty="0" err="1"/>
              <a:t>u</a:t>
            </a:r>
            <a:r>
              <a:rPr lang="en-US" sz="2000" dirty="0"/>
              <a:t> </a:t>
            </a:r>
          </a:p>
          <a:p>
            <a:pPr>
              <a:spcBef>
                <a:spcPct val="35000"/>
              </a:spcBef>
              <a:buFont typeface="Wingdings" charset="2"/>
              <a:buNone/>
            </a:pPr>
            <a:r>
              <a:rPr lang="en-US" sz="2000" dirty="0"/>
              <a:t>Insulin excess  =    3.4 </a:t>
            </a:r>
            <a:r>
              <a:rPr lang="en-US" sz="2000" dirty="0" err="1"/>
              <a:t>u</a:t>
            </a:r>
            <a:endParaRPr lang="en-US" sz="2000" dirty="0"/>
          </a:p>
          <a:p>
            <a:pPr>
              <a:spcBef>
                <a:spcPct val="35000"/>
              </a:spcBef>
              <a:buFont typeface="Wingdings" charset="2"/>
              <a:buNone/>
            </a:pPr>
            <a:endParaRPr lang="en-US" sz="2000" dirty="0" smtClean="0"/>
          </a:p>
          <a:p>
            <a:pPr>
              <a:spcBef>
                <a:spcPct val="35000"/>
              </a:spcBef>
              <a:buFont typeface="Wingdings" charset="2"/>
              <a:buNone/>
            </a:pPr>
            <a:r>
              <a:rPr lang="en-US" sz="2000" dirty="0" smtClean="0"/>
              <a:t>Need 37 </a:t>
            </a:r>
            <a:r>
              <a:rPr lang="en-US" sz="2000" dirty="0"/>
              <a:t>grams of carb</a:t>
            </a:r>
            <a:r>
              <a:rPr lang="en-US" sz="2000" dirty="0" smtClean="0"/>
              <a:t> later </a:t>
            </a:r>
            <a:r>
              <a:rPr lang="en-US" sz="2000" dirty="0"/>
              <a:t>to prevent a </a:t>
            </a:r>
            <a:r>
              <a:rPr lang="en-US" sz="2000" dirty="0" smtClean="0"/>
              <a:t>low</a:t>
            </a:r>
            <a:endParaRPr lang="en-US" sz="2000" dirty="0"/>
          </a:p>
        </p:txBody>
      </p:sp>
      <p:sp>
        <p:nvSpPr>
          <p:cNvPr id="3543045" name="Rectangle 5"/>
          <p:cNvSpPr>
            <a:spLocks noChangeArrowheads="1"/>
          </p:cNvSpPr>
          <p:nvPr/>
        </p:nvSpPr>
        <p:spPr bwMode="auto">
          <a:xfrm>
            <a:off x="838200" y="5276957"/>
            <a:ext cx="7848600" cy="760196"/>
          </a:xfrm>
          <a:prstGeom prst="rect">
            <a:avLst/>
          </a:prstGeom>
          <a:noFill/>
          <a:ln w="9525">
            <a:noFill/>
            <a:miter lim="800000"/>
            <a:headEnd/>
            <a:tailEnd/>
          </a:ln>
          <a:effectLst/>
        </p:spPr>
        <p:txBody>
          <a:bodyPr wrap="square" lIns="91429" tIns="45714" rIns="91429" bIns="45714" anchor="ctr">
            <a:prstTxWarp prst="textNoShape">
              <a:avLst/>
            </a:prstTxWarp>
            <a:spAutoFit/>
          </a:bodyPr>
          <a:lstStyle/>
          <a:p>
            <a:pPr eaLnBrk="1" hangingPunct="1">
              <a:spcBef>
                <a:spcPct val="30000"/>
              </a:spcBef>
            </a:pPr>
            <a:r>
              <a:rPr lang="en-US" sz="2000" i="0" dirty="0" smtClean="0"/>
              <a:t>Acts as inexpensive </a:t>
            </a:r>
            <a:r>
              <a:rPr lang="en-US" sz="2000" i="0" dirty="0" err="1" smtClean="0"/>
              <a:t>HypoManager</a:t>
            </a:r>
            <a:r>
              <a:rPr lang="en-US" sz="2000" i="0" baseline="30000" dirty="0" err="1" smtClean="0"/>
              <a:t>TM</a:t>
            </a:r>
            <a:r>
              <a:rPr lang="en-US" sz="2000" i="0" dirty="0" smtClean="0"/>
              <a:t>*, helps avoid </a:t>
            </a:r>
            <a:r>
              <a:rPr lang="en-US" sz="2000" i="0" dirty="0"/>
              <a:t>over-</a:t>
            </a:r>
            <a:r>
              <a:rPr lang="en-US" sz="2000" i="0" dirty="0" smtClean="0"/>
              <a:t>treatment.</a:t>
            </a:r>
          </a:p>
          <a:p>
            <a:pPr eaLnBrk="1" hangingPunct="1">
              <a:spcBef>
                <a:spcPct val="30000"/>
              </a:spcBef>
            </a:pPr>
            <a:r>
              <a:rPr lang="en-US" sz="1800" i="0" dirty="0" smtClean="0"/>
              <a:t>* Previously available in Cozmo pump.</a:t>
            </a:r>
            <a:endParaRPr lang="en-US" sz="1800" i="0"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23970" name="Rectangle 1026"/>
          <p:cNvSpPr>
            <a:spLocks noGrp="1" noChangeArrowheads="1"/>
          </p:cNvSpPr>
          <p:nvPr>
            <p:ph type="title"/>
          </p:nvPr>
        </p:nvSpPr>
        <p:spPr/>
        <p:txBody>
          <a:bodyPr/>
          <a:lstStyle/>
          <a:p>
            <a:r>
              <a:rPr lang="en-US" sz="3600"/>
              <a:t>How Current Pumps Handle BOB</a:t>
            </a:r>
          </a:p>
        </p:txBody>
      </p:sp>
      <p:graphicFrame>
        <p:nvGraphicFramePr>
          <p:cNvPr id="3923971" name="Group 1027"/>
          <p:cNvGraphicFramePr>
            <a:graphicFrameLocks noGrp="1"/>
          </p:cNvGraphicFramePr>
          <p:nvPr/>
        </p:nvGraphicFramePr>
        <p:xfrm>
          <a:off x="609600" y="1828800"/>
          <a:ext cx="7848600" cy="4038603"/>
        </p:xfrm>
        <a:graphic>
          <a:graphicData uri="http://schemas.openxmlformats.org/drawingml/2006/table">
            <a:tbl>
              <a:tblPr/>
              <a:tblGrid>
                <a:gridCol w="2346325"/>
                <a:gridCol w="1395413"/>
                <a:gridCol w="1319212"/>
                <a:gridCol w="1393825"/>
                <a:gridCol w="1393825"/>
              </a:tblGrid>
              <a:tr h="490538">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2000" b="1" i="0" u="none" strike="noStrike" cap="none" normalizeH="0" baseline="0" dirty="0">
                          <a:ln>
                            <a:noFill/>
                          </a:ln>
                          <a:solidFill>
                            <a:schemeClr val="bg1"/>
                          </a:solidFill>
                          <a:effectLst/>
                          <a:latin typeface="Arial" charset="0"/>
                        </a:rPr>
                        <a:t>What’s In the BOB &amp; What Is It Applied Against?</a:t>
                      </a:r>
                      <a:endParaRPr kumimoji="0" lang="en-US" sz="2600" b="0" i="0" u="none" strike="noStrike" cap="none" normalizeH="0" baseline="0" dirty="0">
                        <a:ln>
                          <a:noFill/>
                        </a:ln>
                        <a:solidFill>
                          <a:schemeClr val="bg1"/>
                        </a:solidFill>
                        <a:effectLst/>
                        <a:latin typeface="Arial" charset="0"/>
                      </a:endParaRPr>
                    </a:p>
                  </a:txBody>
                  <a:tcPr marL="91130" marR="91130" marT="45566" marB="4556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95313">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endParaRPr kumimoji="0" lang="en-US" sz="1600" b="1" i="0" u="none" strike="noStrike" cap="none" normalizeH="0" baseline="0">
                        <a:ln>
                          <a:noFill/>
                        </a:ln>
                        <a:solidFill>
                          <a:schemeClr val="tx1"/>
                        </a:solidFill>
                        <a:effectLst/>
                        <a:latin typeface="Arial" charset="0"/>
                      </a:endParaRP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FF"/>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bg1"/>
                          </a:solidFill>
                          <a:effectLst/>
                          <a:latin typeface="Arial" charset="0"/>
                        </a:rPr>
                        <a:t>BOB Includes </a:t>
                      </a:r>
                      <a:br>
                        <a:rPr kumimoji="0" lang="en-US" sz="1600" b="1" i="0" u="none" strike="noStrike" cap="none" normalizeH="0" baseline="0">
                          <a:ln>
                            <a:noFill/>
                          </a:ln>
                          <a:solidFill>
                            <a:schemeClr val="bg1"/>
                          </a:solidFill>
                          <a:effectLst/>
                          <a:latin typeface="Arial" charset="0"/>
                        </a:rPr>
                      </a:br>
                      <a:r>
                        <a:rPr kumimoji="0" lang="en-US" sz="1600" b="1" i="0" u="none" strike="noStrike" cap="none" normalizeH="0" baseline="0">
                          <a:ln>
                            <a:noFill/>
                          </a:ln>
                          <a:solidFill>
                            <a:schemeClr val="bg1"/>
                          </a:solidFill>
                          <a:effectLst/>
                          <a:latin typeface="Arial" charset="0"/>
                        </a:rPr>
                        <a:t>This Type Of Bolus</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FF"/>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bg1"/>
                          </a:solidFill>
                          <a:effectLst/>
                          <a:latin typeface="Arial" charset="0"/>
                        </a:rPr>
                        <a:t>BOB Is Subtracted From This Type Of Bolus</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FF"/>
                    </a:solidFill>
                  </a:tcPr>
                </a:tc>
                <a:tc hMerge="1">
                  <a:txBody>
                    <a:bodyPr/>
                    <a:lstStyle/>
                    <a:p>
                      <a:endParaRPr lang="en-US"/>
                    </a:p>
                  </a:txBody>
                  <a:tcPr/>
                </a:tc>
              </a:tr>
              <a:tr h="493713">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endParaRPr kumimoji="0" lang="en-US" sz="1600" b="1" i="0" u="none" strike="noStrike" cap="none" normalizeH="0" baseline="0">
                        <a:ln>
                          <a:noFill/>
                        </a:ln>
                        <a:solidFill>
                          <a:schemeClr val="tx1"/>
                        </a:solidFill>
                        <a:effectLst/>
                        <a:latin typeface="Arial" charset="0"/>
                      </a:endParaRP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Carb</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Correction</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Carb</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Correction</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0538">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Injections</a:t>
                      </a: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endParaRPr kumimoji="0" lang="en-US" sz="1600" b="1" i="0" u="none" strike="noStrike" cap="none" normalizeH="0" baseline="0">
                        <a:ln>
                          <a:noFill/>
                        </a:ln>
                        <a:solidFill>
                          <a:schemeClr val="tx1"/>
                        </a:solidFill>
                        <a:effectLst/>
                        <a:latin typeface="Arial" charset="0"/>
                      </a:endParaRP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3713">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Animas Ping</a:t>
                      </a: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endParaRPr kumimoji="0" lang="en-US" sz="1600" b="1" i="0" u="none" strike="noStrike" cap="none" normalizeH="0" baseline="0">
                        <a:ln>
                          <a:noFill/>
                        </a:ln>
                        <a:solidFill>
                          <a:schemeClr val="tx1"/>
                        </a:solidFill>
                        <a:effectLst/>
                        <a:latin typeface="Arial" charset="0"/>
                      </a:endParaRP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2125">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Deltec Cozmo</a:t>
                      </a: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endParaRPr kumimoji="0" lang="en-US" sz="1600" b="1" i="0" u="none" strike="noStrike" cap="none" normalizeH="0" baseline="0">
                        <a:ln>
                          <a:noFill/>
                        </a:ln>
                        <a:solidFill>
                          <a:schemeClr val="tx1"/>
                        </a:solidFill>
                        <a:effectLst/>
                        <a:latin typeface="Arial" charset="0"/>
                      </a:endParaRP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r>
              <a:tr h="492125">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Insulet Omnipod</a:t>
                      </a: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endParaRPr kumimoji="0" lang="en-US" sz="1600" b="1" i="0" u="none" strike="noStrike" cap="none" normalizeH="0" baseline="0">
                        <a:ln>
                          <a:noFill/>
                        </a:ln>
                        <a:solidFill>
                          <a:schemeClr val="tx1"/>
                        </a:solidFill>
                        <a:effectLst/>
                        <a:latin typeface="Arial" charset="0"/>
                      </a:endParaRP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0538">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dirty="0">
                          <a:ln>
                            <a:noFill/>
                          </a:ln>
                          <a:solidFill>
                            <a:schemeClr val="tx1"/>
                          </a:solidFill>
                          <a:effectLst/>
                          <a:latin typeface="Arial" charset="0"/>
                        </a:rPr>
                        <a:t>Medtronic</a:t>
                      </a:r>
                      <a:r>
                        <a:rPr kumimoji="0" lang="en-US" sz="1600" b="1" i="0" u="none" strike="noStrike" cap="none" normalizeH="0" baseline="0" dirty="0" smtClean="0">
                          <a:ln>
                            <a:noFill/>
                          </a:ln>
                          <a:solidFill>
                            <a:schemeClr val="tx1"/>
                          </a:solidFill>
                          <a:effectLst/>
                          <a:latin typeface="Arial" charset="0"/>
                        </a:rPr>
                        <a:t> Revel</a:t>
                      </a:r>
                      <a:endParaRPr kumimoji="0" lang="en-US" sz="1600" b="1" i="0" u="none" strike="noStrike" cap="none" normalizeH="0" baseline="0" dirty="0">
                        <a:ln>
                          <a:noFill/>
                        </a:ln>
                        <a:solidFill>
                          <a:schemeClr val="tx1"/>
                        </a:solidFill>
                        <a:effectLst/>
                        <a:latin typeface="Arial" charset="0"/>
                      </a:endParaRPr>
                    </a:p>
                  </a:txBody>
                  <a:tcPr marL="91130" marR="91130" marT="45566" marB="455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endParaRPr kumimoji="0" lang="en-US" sz="1600" b="1" i="0" u="none" strike="noStrike" cap="none" normalizeH="0" baseline="0">
                        <a:ln>
                          <a:noFill/>
                        </a:ln>
                        <a:solidFill>
                          <a:schemeClr val="tx1"/>
                        </a:solidFill>
                        <a:effectLst/>
                        <a:latin typeface="Arial" charset="0"/>
                      </a:endParaRP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No</a:t>
                      </a:r>
                    </a:p>
                  </a:txBody>
                  <a:tcPr marL="91130" marR="91130" marT="45566" marB="455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rgbClr val="FF0000"/>
                          </a:solidFill>
                          <a:effectLst/>
                          <a:latin typeface="Arial" charset="0"/>
                        </a:rPr>
                        <a:t>Yes</a:t>
                      </a:r>
                    </a:p>
                  </a:txBody>
                  <a:tcPr marL="91130" marR="91130" marT="45566" marB="455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24021" name="Rectangle 1077"/>
          <p:cNvSpPr>
            <a:spLocks noChangeArrowheads="1"/>
          </p:cNvSpPr>
          <p:nvPr/>
        </p:nvSpPr>
        <p:spPr bwMode="auto">
          <a:xfrm>
            <a:off x="533400" y="6264275"/>
            <a:ext cx="5867400" cy="517525"/>
          </a:xfrm>
          <a:prstGeom prst="rect">
            <a:avLst/>
          </a:prstGeom>
          <a:noFill/>
          <a:ln w="9525">
            <a:noFill/>
            <a:miter lim="800000"/>
            <a:headEnd/>
            <a:tailEnd/>
          </a:ln>
        </p:spPr>
        <p:txBody>
          <a:bodyPr lIns="91429" tIns="45714" rIns="91429" bIns="45714">
            <a:prstTxWarp prst="textNoShape">
              <a:avLst/>
            </a:prstTxWarp>
            <a:spAutoFit/>
          </a:bodyPr>
          <a:lstStyle/>
          <a:p>
            <a:r>
              <a:rPr lang="en-US" sz="1400" i="0"/>
              <a:t>*   Except when BG below target BG</a:t>
            </a:r>
          </a:p>
          <a:p>
            <a:r>
              <a:rPr lang="en-US" sz="1400" i="0"/>
              <a:t>** Except when BG is below target and reverse correction is turned on</a:t>
            </a:r>
          </a:p>
        </p:txBody>
      </p:sp>
      <p:sp>
        <p:nvSpPr>
          <p:cNvPr id="3924022" name="Rectangle 1078"/>
          <p:cNvSpPr>
            <a:spLocks noChangeArrowheads="1"/>
          </p:cNvSpPr>
          <p:nvPr/>
        </p:nvSpPr>
        <p:spPr bwMode="auto">
          <a:xfrm>
            <a:off x="7061200" y="6248400"/>
            <a:ext cx="1473200" cy="366713"/>
          </a:xfrm>
          <a:prstGeom prst="rect">
            <a:avLst/>
          </a:prstGeom>
          <a:noFill/>
          <a:ln w="9525">
            <a:noFill/>
            <a:miter lim="800000"/>
            <a:headEnd/>
            <a:tailEnd/>
          </a:ln>
        </p:spPr>
        <p:txBody>
          <a:bodyPr wrap="none">
            <a:prstTxWarp prst="textNoShape">
              <a:avLst/>
            </a:prstTxWarp>
            <a:spAutoFit/>
          </a:bodyPr>
          <a:lstStyle/>
          <a:p>
            <a:r>
              <a:rPr lang="en-US" sz="1800" b="1" i="0">
                <a:solidFill>
                  <a:srgbClr val="FF0000"/>
                </a:solidFill>
              </a:rPr>
              <a:t>YES = Safer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6594" name="Rectangle 2"/>
          <p:cNvSpPr>
            <a:spLocks noGrp="1" noChangeArrowheads="1"/>
          </p:cNvSpPr>
          <p:nvPr>
            <p:ph type="title"/>
          </p:nvPr>
        </p:nvSpPr>
        <p:spPr>
          <a:xfrm>
            <a:off x="1600200" y="2590800"/>
            <a:ext cx="6553200" cy="838200"/>
          </a:xfrm>
        </p:spPr>
        <p:txBody>
          <a:bodyPr/>
          <a:lstStyle/>
          <a:p>
            <a:pPr>
              <a:lnSpc>
                <a:spcPct val="115000"/>
              </a:lnSpc>
            </a:pPr>
            <a:r>
              <a:rPr lang="en-US" sz="2800"/>
              <a:t>How long a bolus lowers the glucose</a:t>
            </a:r>
          </a:p>
        </p:txBody>
      </p:sp>
      <p:sp>
        <p:nvSpPr>
          <p:cNvPr id="3566595" name="Rectangle 3"/>
          <p:cNvSpPr>
            <a:spLocks noChangeArrowheads="1"/>
          </p:cNvSpPr>
          <p:nvPr/>
        </p:nvSpPr>
        <p:spPr bwMode="auto">
          <a:xfrm>
            <a:off x="547688" y="939800"/>
            <a:ext cx="8112125" cy="641350"/>
          </a:xfrm>
          <a:prstGeom prst="rect">
            <a:avLst/>
          </a:prstGeom>
          <a:noFill/>
          <a:ln w="9525">
            <a:noFill/>
            <a:miter lim="800000"/>
            <a:headEnd/>
            <a:tailEnd/>
          </a:ln>
        </p:spPr>
        <p:txBody>
          <a:bodyPr wrap="none">
            <a:prstTxWarp prst="textNoShape">
              <a:avLst/>
            </a:prstTxWarp>
            <a:spAutoFit/>
          </a:bodyPr>
          <a:lstStyle/>
          <a:p>
            <a:r>
              <a:rPr lang="en-US" sz="3600" i="0">
                <a:solidFill>
                  <a:schemeClr val="tx2"/>
                </a:solidFill>
              </a:rPr>
              <a:t>Setting Duration Of Insulin Action (DIA)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5730" name="Rectangle 2"/>
          <p:cNvSpPr>
            <a:spLocks noGrp="1" noChangeArrowheads="1"/>
          </p:cNvSpPr>
          <p:nvPr>
            <p:ph type="title"/>
          </p:nvPr>
        </p:nvSpPr>
        <p:spPr>
          <a:xfrm>
            <a:off x="590550" y="914400"/>
            <a:ext cx="7772400" cy="609600"/>
          </a:xfrm>
        </p:spPr>
        <p:txBody>
          <a:bodyPr/>
          <a:lstStyle/>
          <a:p>
            <a:r>
              <a:rPr lang="en-US" dirty="0"/>
              <a:t>Why The DIA Gets</a:t>
            </a:r>
            <a:r>
              <a:rPr lang="en-US" dirty="0" smtClean="0"/>
              <a:t> Set Short</a:t>
            </a:r>
            <a:endParaRPr lang="en-US" dirty="0"/>
          </a:p>
        </p:txBody>
      </p:sp>
      <p:sp>
        <p:nvSpPr>
          <p:cNvPr id="2505731" name="Rectangle 3"/>
          <p:cNvSpPr>
            <a:spLocks noGrp="1" noChangeArrowheads="1"/>
          </p:cNvSpPr>
          <p:nvPr>
            <p:ph type="body" idx="1"/>
          </p:nvPr>
        </p:nvSpPr>
        <p:spPr>
          <a:xfrm>
            <a:off x="590550" y="1782763"/>
            <a:ext cx="7943850" cy="4541837"/>
          </a:xfrm>
        </p:spPr>
        <p:txBody>
          <a:bodyPr/>
          <a:lstStyle/>
          <a:p>
            <a:pPr>
              <a:spcBef>
                <a:spcPct val="60000"/>
              </a:spcBef>
              <a:buFont typeface="Wingdings" charset="2"/>
              <a:buNone/>
            </a:pPr>
            <a:r>
              <a:rPr lang="en-US" sz="2400" dirty="0"/>
              <a:t>Pumpers and clinicians</a:t>
            </a:r>
            <a:r>
              <a:rPr lang="en-US" sz="2400" dirty="0" smtClean="0"/>
              <a:t> set </a:t>
            </a:r>
            <a:r>
              <a:rPr lang="en-US" sz="2400" dirty="0"/>
              <a:t>the DIA too short because:</a:t>
            </a:r>
          </a:p>
          <a:p>
            <a:pPr lvl="1">
              <a:spcBef>
                <a:spcPct val="60000"/>
              </a:spcBef>
            </a:pPr>
            <a:r>
              <a:rPr lang="en-US" sz="2400" dirty="0"/>
              <a:t>Recommended boluses do not bring high BGs down</a:t>
            </a:r>
            <a:r>
              <a:rPr lang="en-US" sz="2400" dirty="0" smtClean="0"/>
              <a:t> (because </a:t>
            </a:r>
            <a:r>
              <a:rPr lang="en-US" sz="2400" dirty="0"/>
              <a:t>basal rates or carb </a:t>
            </a:r>
            <a:r>
              <a:rPr lang="en-US" sz="2400" dirty="0" smtClean="0"/>
              <a:t>boluses </a:t>
            </a:r>
            <a:r>
              <a:rPr lang="en-US" sz="2400" dirty="0"/>
              <a:t>are too</a:t>
            </a:r>
            <a:r>
              <a:rPr lang="en-US" sz="2400" dirty="0" smtClean="0"/>
              <a:t> small)</a:t>
            </a:r>
          </a:p>
          <a:p>
            <a:pPr lvl="1">
              <a:spcBef>
                <a:spcPct val="60000"/>
              </a:spcBef>
            </a:pPr>
            <a:r>
              <a:rPr lang="en-US" sz="2400" dirty="0" smtClean="0"/>
              <a:t>This</a:t>
            </a:r>
            <a:r>
              <a:rPr lang="en-US" sz="2400" dirty="0" smtClean="0"/>
              <a:t> SEEMS easier </a:t>
            </a:r>
            <a:r>
              <a:rPr lang="en-US" sz="2400" dirty="0"/>
              <a:t>than raising basals or lowering a carb factor.</a:t>
            </a:r>
            <a:endParaRPr lang="en-US" sz="2400" dirty="0" smtClean="0"/>
          </a:p>
          <a:p>
            <a:pPr lvl="1">
              <a:spcBef>
                <a:spcPct val="60000"/>
              </a:spcBef>
            </a:pPr>
            <a:r>
              <a:rPr lang="en-US" sz="2400" dirty="0" smtClean="0"/>
              <a:t>A low basal </a:t>
            </a:r>
            <a:r>
              <a:rPr lang="en-US" sz="2400" dirty="0" smtClean="0"/>
              <a:t>rate</a:t>
            </a:r>
            <a:r>
              <a:rPr lang="en-US" sz="2400" dirty="0" smtClean="0"/>
              <a:t> hides how long a </a:t>
            </a:r>
            <a:r>
              <a:rPr lang="en-US" sz="2400" dirty="0"/>
              <a:t>bolus</a:t>
            </a:r>
            <a:r>
              <a:rPr lang="en-US" sz="2400" dirty="0" smtClean="0"/>
              <a:t>  actually lowers the glucose</a:t>
            </a:r>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2674" name="Rectangle 2"/>
          <p:cNvSpPr>
            <a:spLocks noGrp="1" noChangeArrowheads="1"/>
          </p:cNvSpPr>
          <p:nvPr>
            <p:ph type="title"/>
          </p:nvPr>
        </p:nvSpPr>
        <p:spPr>
          <a:xfrm>
            <a:off x="609600" y="533400"/>
            <a:ext cx="7707313" cy="620713"/>
          </a:xfrm>
        </p:spPr>
        <p:txBody>
          <a:bodyPr/>
          <a:lstStyle/>
          <a:p>
            <a:r>
              <a:rPr lang="en-US" sz="3600"/>
              <a:t>Duration Of Insulin Action (DIA)</a:t>
            </a:r>
            <a:endParaRPr lang="en-US" sz="4600"/>
          </a:p>
        </p:txBody>
      </p:sp>
      <p:pic>
        <p:nvPicPr>
          <p:cNvPr id="2972675" name="Picture 3"/>
          <p:cNvPicPr>
            <a:picLocks noChangeAspect="1" noChangeArrowheads="1"/>
          </p:cNvPicPr>
          <p:nvPr/>
        </p:nvPicPr>
        <p:blipFill>
          <a:blip r:embed="rId3"/>
          <a:srcRect/>
          <a:stretch>
            <a:fillRect/>
          </a:stretch>
        </p:blipFill>
        <p:spPr bwMode="auto">
          <a:xfrm>
            <a:off x="674688" y="1703388"/>
            <a:ext cx="6259512" cy="4279900"/>
          </a:xfrm>
          <a:prstGeom prst="rect">
            <a:avLst/>
          </a:prstGeom>
          <a:noFill/>
        </p:spPr>
      </p:pic>
      <p:sp>
        <p:nvSpPr>
          <p:cNvPr id="2972676" name="Rectangle 4"/>
          <p:cNvSpPr>
            <a:spLocks noChangeArrowheads="1"/>
          </p:cNvSpPr>
          <p:nvPr/>
        </p:nvSpPr>
        <p:spPr bwMode="auto">
          <a:xfrm>
            <a:off x="4267200" y="5807075"/>
            <a:ext cx="609600" cy="304800"/>
          </a:xfrm>
          <a:prstGeom prst="rect">
            <a:avLst/>
          </a:prstGeom>
          <a:noFill/>
          <a:ln w="9525">
            <a:noFill/>
            <a:miter lim="800000"/>
            <a:headEnd/>
            <a:tailEnd/>
          </a:ln>
          <a:effectLst/>
        </p:spPr>
        <p:txBody>
          <a:bodyPr wrap="none" lIns="91429" tIns="45714" rIns="91429" bIns="45714" anchor="ctr">
            <a:prstTxWarp prst="textNoShape">
              <a:avLst/>
            </a:prstTxWarp>
            <a:spAutoFit/>
          </a:bodyPr>
          <a:lstStyle/>
          <a:p>
            <a:pPr algn="ctr" eaLnBrk="1" hangingPunct="1"/>
            <a:r>
              <a:rPr lang="en-US" sz="1400" b="1" i="0">
                <a:solidFill>
                  <a:srgbClr val="FF0000"/>
                </a:solidFill>
              </a:rPr>
              <a:t>4 hrs</a:t>
            </a:r>
          </a:p>
        </p:txBody>
      </p:sp>
      <p:sp>
        <p:nvSpPr>
          <p:cNvPr id="2972677" name="Rectangle 5"/>
          <p:cNvSpPr>
            <a:spLocks noChangeArrowheads="1"/>
          </p:cNvSpPr>
          <p:nvPr/>
        </p:nvSpPr>
        <p:spPr bwMode="auto">
          <a:xfrm>
            <a:off x="6005513" y="5794375"/>
            <a:ext cx="609600" cy="304800"/>
          </a:xfrm>
          <a:prstGeom prst="rect">
            <a:avLst/>
          </a:prstGeom>
          <a:noFill/>
          <a:ln w="9525">
            <a:noFill/>
            <a:miter lim="800000"/>
            <a:headEnd/>
            <a:tailEnd/>
          </a:ln>
          <a:effectLst/>
        </p:spPr>
        <p:txBody>
          <a:bodyPr wrap="none" lIns="91429" tIns="45714" rIns="91429" bIns="45714" anchor="ctr">
            <a:prstTxWarp prst="textNoShape">
              <a:avLst/>
            </a:prstTxWarp>
            <a:spAutoFit/>
          </a:bodyPr>
          <a:lstStyle/>
          <a:p>
            <a:pPr algn="ctr" eaLnBrk="1" hangingPunct="1"/>
            <a:r>
              <a:rPr lang="en-US" sz="1400" b="1" i="0">
                <a:solidFill>
                  <a:srgbClr val="FF0000"/>
                </a:solidFill>
              </a:rPr>
              <a:t>6 hrs</a:t>
            </a:r>
          </a:p>
        </p:txBody>
      </p:sp>
      <p:sp>
        <p:nvSpPr>
          <p:cNvPr id="2972678" name="Rectangle 6"/>
          <p:cNvSpPr>
            <a:spLocks noChangeArrowheads="1"/>
          </p:cNvSpPr>
          <p:nvPr/>
        </p:nvSpPr>
        <p:spPr bwMode="auto">
          <a:xfrm>
            <a:off x="2538413" y="5800725"/>
            <a:ext cx="609600" cy="304800"/>
          </a:xfrm>
          <a:prstGeom prst="rect">
            <a:avLst/>
          </a:prstGeom>
          <a:noFill/>
          <a:ln w="9525">
            <a:noFill/>
            <a:miter lim="800000"/>
            <a:headEnd/>
            <a:tailEnd/>
          </a:ln>
          <a:effectLst/>
        </p:spPr>
        <p:txBody>
          <a:bodyPr wrap="none" lIns="91429" tIns="45714" rIns="91429" bIns="45714" anchor="ctr">
            <a:prstTxWarp prst="textNoShape">
              <a:avLst/>
            </a:prstTxWarp>
            <a:spAutoFit/>
          </a:bodyPr>
          <a:lstStyle/>
          <a:p>
            <a:pPr algn="ctr" eaLnBrk="1" hangingPunct="1"/>
            <a:r>
              <a:rPr lang="en-US" sz="1400" b="1" i="0">
                <a:solidFill>
                  <a:srgbClr val="FF0000"/>
                </a:solidFill>
              </a:rPr>
              <a:t>2 hrs</a:t>
            </a:r>
          </a:p>
        </p:txBody>
      </p:sp>
      <p:sp>
        <p:nvSpPr>
          <p:cNvPr id="2972679" name="Rectangle 7"/>
          <p:cNvSpPr>
            <a:spLocks noChangeArrowheads="1"/>
          </p:cNvSpPr>
          <p:nvPr/>
        </p:nvSpPr>
        <p:spPr bwMode="auto">
          <a:xfrm>
            <a:off x="990600" y="5792788"/>
            <a:ext cx="282575" cy="304800"/>
          </a:xfrm>
          <a:prstGeom prst="rect">
            <a:avLst/>
          </a:prstGeom>
          <a:noFill/>
          <a:ln w="9525">
            <a:noFill/>
            <a:miter lim="800000"/>
            <a:headEnd/>
            <a:tailEnd/>
          </a:ln>
          <a:effectLst/>
        </p:spPr>
        <p:txBody>
          <a:bodyPr wrap="none" lIns="91429" tIns="45714" rIns="91429" bIns="45714" anchor="ctr">
            <a:prstTxWarp prst="textNoShape">
              <a:avLst/>
            </a:prstTxWarp>
            <a:spAutoFit/>
          </a:bodyPr>
          <a:lstStyle/>
          <a:p>
            <a:pPr algn="ctr" eaLnBrk="1" hangingPunct="1"/>
            <a:r>
              <a:rPr lang="en-US" sz="1400" b="1" i="0">
                <a:solidFill>
                  <a:srgbClr val="FF0000"/>
                </a:solidFill>
              </a:rPr>
              <a:t>0</a:t>
            </a:r>
          </a:p>
        </p:txBody>
      </p:sp>
      <p:sp>
        <p:nvSpPr>
          <p:cNvPr id="2972680" name="Rectangle 8"/>
          <p:cNvSpPr>
            <a:spLocks noChangeArrowheads="1"/>
          </p:cNvSpPr>
          <p:nvPr/>
        </p:nvSpPr>
        <p:spPr bwMode="auto">
          <a:xfrm>
            <a:off x="685800" y="1081088"/>
            <a:ext cx="8053388" cy="442912"/>
          </a:xfrm>
          <a:prstGeom prst="rect">
            <a:avLst/>
          </a:prstGeom>
          <a:noFill/>
          <a:ln w="12700">
            <a:noFill/>
            <a:miter lim="800000"/>
            <a:headEnd/>
            <a:tailEnd/>
          </a:ln>
          <a:effectLst/>
        </p:spPr>
        <p:txBody>
          <a:bodyPr lIns="91429" tIns="45714" rIns="91429" bIns="45714" anchor="ctr">
            <a:prstTxWarp prst="textNoShape">
              <a:avLst/>
            </a:prstTxWarp>
            <a:spAutoFit/>
          </a:bodyPr>
          <a:lstStyle/>
          <a:p>
            <a:pPr eaLnBrk="1" hangingPunct="1">
              <a:lnSpc>
                <a:spcPct val="115000"/>
              </a:lnSpc>
            </a:pPr>
            <a:r>
              <a:rPr lang="en-US" sz="2000" i="0"/>
              <a:t>Accurate boluses require an </a:t>
            </a:r>
            <a:r>
              <a:rPr lang="en-US" sz="2000" b="1" i="0" u="sng">
                <a:solidFill>
                  <a:schemeClr val="accent2"/>
                </a:solidFill>
              </a:rPr>
              <a:t>accurate DIA</a:t>
            </a:r>
            <a:endParaRPr lang="en-US" sz="2000" i="0"/>
          </a:p>
        </p:txBody>
      </p:sp>
      <p:sp>
        <p:nvSpPr>
          <p:cNvPr id="2972681" name="Rectangle 9"/>
          <p:cNvSpPr>
            <a:spLocks noChangeArrowheads="1"/>
          </p:cNvSpPr>
          <p:nvPr/>
        </p:nvSpPr>
        <p:spPr bwMode="auto">
          <a:xfrm rot="16200000">
            <a:off x="-676275" y="3079750"/>
            <a:ext cx="2511425" cy="396875"/>
          </a:xfrm>
          <a:prstGeom prst="rect">
            <a:avLst/>
          </a:prstGeom>
          <a:noFill/>
          <a:ln w="12700">
            <a:noFill/>
            <a:miter lim="800000"/>
            <a:headEnd/>
            <a:tailEnd/>
          </a:ln>
          <a:effectLst/>
        </p:spPr>
        <p:txBody>
          <a:bodyPr wrap="none" lIns="91429" tIns="45714" rIns="91429" bIns="45714" anchor="ctr">
            <a:prstTxWarp prst="textNoShape">
              <a:avLst/>
            </a:prstTxWarp>
            <a:spAutoFit/>
          </a:bodyPr>
          <a:lstStyle/>
          <a:p>
            <a:pPr algn="ctr" eaLnBrk="1" hangingPunct="1"/>
            <a:r>
              <a:rPr lang="en-US" sz="2000" i="0">
                <a:solidFill>
                  <a:srgbClr val="FF0000"/>
                </a:solidFill>
                <a:latin typeface="Arial Narrow" charset="0"/>
              </a:rPr>
              <a:t>Glucose-lowering Activity</a:t>
            </a:r>
            <a:endParaRPr lang="en-US" sz="2000" i="0">
              <a:solidFill>
                <a:srgbClr val="FF0000"/>
              </a:solidFill>
            </a:endParaRPr>
          </a:p>
        </p:txBody>
      </p:sp>
      <p:sp>
        <p:nvSpPr>
          <p:cNvPr id="2972682" name="Rectangle 10"/>
          <p:cNvSpPr>
            <a:spLocks noChangeArrowheads="1"/>
          </p:cNvSpPr>
          <p:nvPr/>
        </p:nvSpPr>
        <p:spPr bwMode="auto">
          <a:xfrm>
            <a:off x="6858000" y="2514600"/>
            <a:ext cx="2133600" cy="2677644"/>
          </a:xfrm>
          <a:prstGeom prst="rect">
            <a:avLst/>
          </a:prstGeom>
          <a:noFill/>
          <a:ln w="9525">
            <a:noFill/>
            <a:miter lim="800000"/>
            <a:headEnd/>
            <a:tailEnd/>
          </a:ln>
        </p:spPr>
        <p:txBody>
          <a:bodyPr wrap="square" lIns="91429" tIns="45714" rIns="91429" bIns="45714">
            <a:prstTxWarp prst="textNoShape">
              <a:avLst/>
            </a:prstTxWarp>
            <a:spAutoFit/>
          </a:bodyPr>
          <a:lstStyle/>
          <a:p>
            <a:r>
              <a:rPr lang="en-US" i="0" dirty="0"/>
              <a:t>DIA times shorter than 4.5 to 6 hrs </a:t>
            </a:r>
            <a:r>
              <a:rPr lang="en-US" i="0" dirty="0" smtClean="0"/>
              <a:t> hide </a:t>
            </a:r>
            <a:r>
              <a:rPr lang="en-US" i="0" dirty="0"/>
              <a:t>BOB and its glucose lowering activity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Short DIA Causes Problems</a:t>
            </a:r>
            <a:endParaRPr lang="en-US" dirty="0"/>
          </a:p>
        </p:txBody>
      </p:sp>
      <p:sp>
        <p:nvSpPr>
          <p:cNvPr id="3" name="Rectangle 2"/>
          <p:cNvSpPr/>
          <p:nvPr/>
        </p:nvSpPr>
        <p:spPr>
          <a:xfrm>
            <a:off x="533400" y="1828800"/>
            <a:ext cx="8229600" cy="3724097"/>
          </a:xfrm>
          <a:prstGeom prst="rect">
            <a:avLst/>
          </a:prstGeom>
        </p:spPr>
        <p:txBody>
          <a:bodyPr wrap="square">
            <a:spAutoFit/>
          </a:bodyPr>
          <a:lstStyle/>
          <a:p>
            <a:pPr>
              <a:spcBef>
                <a:spcPts val="600"/>
              </a:spcBef>
            </a:pPr>
            <a:r>
              <a:rPr lang="en-US" i="0" dirty="0" smtClean="0"/>
              <a:t>When the DIA time is set too short:</a:t>
            </a:r>
          </a:p>
          <a:p>
            <a:pPr marL="914400" lvl="1" indent="-457200">
              <a:spcBef>
                <a:spcPts val="600"/>
              </a:spcBef>
              <a:buFont typeface="+mj-lt"/>
              <a:buAutoNum type="arabicPeriod"/>
            </a:pPr>
            <a:r>
              <a:rPr lang="en-US" i="0" dirty="0" smtClean="0"/>
              <a:t>Hidden bolus insulin makes the pump recommend boluses that are larger than really needed.</a:t>
            </a:r>
          </a:p>
          <a:p>
            <a:pPr marL="914400" lvl="1" indent="-457200">
              <a:spcBef>
                <a:spcPts val="600"/>
              </a:spcBef>
              <a:buFont typeface="+mj-lt"/>
              <a:buAutoNum type="arabicPeriod"/>
            </a:pPr>
            <a:r>
              <a:rPr lang="en-US" i="0" dirty="0" smtClean="0"/>
              <a:t>People </a:t>
            </a:r>
            <a:r>
              <a:rPr lang="en-US" i="0" dirty="0" smtClean="0"/>
              <a:t>lower</a:t>
            </a:r>
            <a:r>
              <a:rPr lang="en-US" i="0" dirty="0" smtClean="0"/>
              <a:t> daytime </a:t>
            </a:r>
            <a:r>
              <a:rPr lang="en-US" i="0" dirty="0" smtClean="0"/>
              <a:t>basal rates because the basal seems excessive due to the hidden bolus</a:t>
            </a:r>
            <a:r>
              <a:rPr lang="en-US" i="0" dirty="0" smtClean="0"/>
              <a:t> insulin.</a:t>
            </a:r>
          </a:p>
          <a:p>
            <a:pPr marL="914400" lvl="1" indent="-457200">
              <a:spcBef>
                <a:spcPts val="600"/>
              </a:spcBef>
              <a:buFont typeface="+mj-lt"/>
              <a:buAutoNum type="arabicPeriod"/>
            </a:pPr>
            <a:r>
              <a:rPr lang="en-US" i="0" dirty="0" smtClean="0"/>
              <a:t>Then the carb and correction factor numbers get lowered to offset the missing basal.</a:t>
            </a:r>
          </a:p>
          <a:p>
            <a:pPr marL="914400" lvl="1" indent="-457200">
              <a:spcBef>
                <a:spcPts val="600"/>
              </a:spcBef>
              <a:buFont typeface="+mj-lt"/>
              <a:buAutoNum type="arabicPeriod"/>
            </a:pPr>
            <a:r>
              <a:rPr lang="en-US" i="0" dirty="0" smtClean="0"/>
              <a:t>The stronger carb and correction factors cause lows after high carb meals and higher than normal BGs</a:t>
            </a:r>
            <a:endParaRPr lang="en-US" i="0" dirty="0"/>
          </a:p>
        </p:txBody>
      </p:sp>
      <p:sp>
        <p:nvSpPr>
          <p:cNvPr id="4" name="Rectangle 3"/>
          <p:cNvSpPr/>
          <p:nvPr/>
        </p:nvSpPr>
        <p:spPr>
          <a:xfrm>
            <a:off x="762000" y="5824602"/>
            <a:ext cx="7924800" cy="923330"/>
          </a:xfrm>
          <a:prstGeom prst="rect">
            <a:avLst/>
          </a:prstGeom>
        </p:spPr>
        <p:txBody>
          <a:bodyPr wrap="square">
            <a:spAutoFit/>
          </a:bodyPr>
          <a:lstStyle/>
          <a:p>
            <a:r>
              <a:rPr lang="en-US" sz="1800" i="0" dirty="0" smtClean="0"/>
              <a:t>Example: if BG is </a:t>
            </a:r>
            <a:r>
              <a:rPr lang="en-US" sz="1800" i="0" dirty="0" smtClean="0"/>
              <a:t>120 at bed with</a:t>
            </a:r>
            <a:r>
              <a:rPr lang="en-US" sz="1800" i="0" dirty="0" smtClean="0"/>
              <a:t> DIA at 3 </a:t>
            </a:r>
            <a:r>
              <a:rPr lang="en-US" sz="1800" i="0" dirty="0" smtClean="0"/>
              <a:t>hrs</a:t>
            </a:r>
            <a:r>
              <a:rPr lang="en-US" sz="1800" i="0" dirty="0" smtClean="0"/>
              <a:t> and a </a:t>
            </a:r>
            <a:r>
              <a:rPr lang="en-US" sz="1800" i="0" dirty="0" smtClean="0"/>
              <a:t>large </a:t>
            </a:r>
            <a:r>
              <a:rPr lang="en-US" sz="1800" i="0" dirty="0" smtClean="0"/>
              <a:t>bolus was </a:t>
            </a:r>
            <a:r>
              <a:rPr lang="en-US" sz="1800" i="0" dirty="0" smtClean="0"/>
              <a:t>taken 3 hrs before </a:t>
            </a:r>
            <a:r>
              <a:rPr lang="en-US" sz="1800" i="0" dirty="0" smtClean="0"/>
              <a:t>– it’s to </a:t>
            </a:r>
            <a:r>
              <a:rPr lang="en-US" sz="1800" i="0" dirty="0" smtClean="0"/>
              <a:t>go to sleep without a snack because there is no</a:t>
            </a:r>
            <a:r>
              <a:rPr lang="en-US" sz="1800" i="0" dirty="0" smtClean="0"/>
              <a:t> BOB and the </a:t>
            </a:r>
            <a:r>
              <a:rPr lang="en-US" sz="1800" i="0" dirty="0" smtClean="0"/>
              <a:t>basal</a:t>
            </a:r>
            <a:r>
              <a:rPr lang="en-US" sz="1800" i="0" dirty="0" smtClean="0"/>
              <a:t> gets blamed for </a:t>
            </a:r>
            <a:r>
              <a:rPr lang="en-US" sz="1800" i="0" dirty="0" smtClean="0"/>
              <a:t>the low that </a:t>
            </a:r>
            <a:r>
              <a:rPr lang="en-US" sz="1800" i="0" dirty="0" smtClean="0"/>
              <a:t>follows.</a:t>
            </a:r>
            <a:endParaRPr lang="en-US" sz="1800" i="0" dirty="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84386" name="Rectangle 1026"/>
          <p:cNvSpPr>
            <a:spLocks noGrp="1" noChangeArrowheads="1"/>
          </p:cNvSpPr>
          <p:nvPr>
            <p:ph type="title"/>
          </p:nvPr>
        </p:nvSpPr>
        <p:spPr/>
        <p:txBody>
          <a:bodyPr/>
          <a:lstStyle/>
          <a:p>
            <a:r>
              <a:rPr lang="en-US" sz="3200"/>
              <a:t>Duration Of Carb Action (Digestion)</a:t>
            </a:r>
          </a:p>
        </p:txBody>
      </p:sp>
      <p:sp>
        <p:nvSpPr>
          <p:cNvPr id="3984387" name="Rectangle 1027"/>
          <p:cNvSpPr>
            <a:spLocks noGrp="1" noChangeArrowheads="1"/>
          </p:cNvSpPr>
          <p:nvPr>
            <p:ph type="body" idx="1"/>
          </p:nvPr>
        </p:nvSpPr>
        <p:spPr>
          <a:xfrm>
            <a:off x="1158875" y="4941888"/>
            <a:ext cx="6994525" cy="1077912"/>
          </a:xfrm>
        </p:spPr>
        <p:txBody>
          <a:bodyPr/>
          <a:lstStyle/>
          <a:p>
            <a:pPr marL="342900" indent="-342900">
              <a:buFont typeface="Wingdings" charset="2"/>
              <a:buNone/>
            </a:pPr>
            <a:r>
              <a:rPr lang="en-US" sz="1900"/>
              <a:t>Most carbs affect the BG only 1 to 2.5 hours</a:t>
            </a:r>
          </a:p>
          <a:p>
            <a:pPr marL="342900" indent="-342900">
              <a:buFont typeface="Wingdings" charset="2"/>
              <a:buNone/>
            </a:pPr>
            <a:r>
              <a:rPr lang="en-US" sz="1900"/>
              <a:t>Slower digestion with complex carbs, more fiber, more fat, etc</a:t>
            </a:r>
          </a:p>
          <a:p>
            <a:pPr marL="342900" indent="-342900">
              <a:buFont typeface="Wingdings" charset="2"/>
              <a:buNone/>
            </a:pPr>
            <a:r>
              <a:rPr lang="en-US" sz="1900"/>
              <a:t>BG impact varies considerably</a:t>
            </a:r>
          </a:p>
        </p:txBody>
      </p:sp>
      <p:sp>
        <p:nvSpPr>
          <p:cNvPr id="3984388" name="Rectangle 1028"/>
          <p:cNvSpPr>
            <a:spLocks noChangeArrowheads="1"/>
          </p:cNvSpPr>
          <p:nvPr/>
        </p:nvSpPr>
        <p:spPr bwMode="auto">
          <a:xfrm>
            <a:off x="5562600" y="6324600"/>
            <a:ext cx="3390900" cy="336550"/>
          </a:xfrm>
          <a:prstGeom prst="rect">
            <a:avLst/>
          </a:prstGeom>
          <a:noFill/>
          <a:ln w="9525">
            <a:noFill/>
            <a:miter lim="800000"/>
            <a:headEnd/>
            <a:tailEnd/>
          </a:ln>
          <a:effectLst/>
        </p:spPr>
        <p:txBody>
          <a:bodyPr wrap="none">
            <a:prstTxWarp prst="textNoShape">
              <a:avLst/>
            </a:prstTxWarp>
            <a:spAutoFit/>
          </a:bodyPr>
          <a:lstStyle/>
          <a:p>
            <a:pPr eaLnBrk="1" hangingPunct="1"/>
            <a:r>
              <a:rPr lang="en-US" sz="1600" i="0">
                <a:effectLst>
                  <a:outerShdw blurRad="38100" dist="38100" dir="2700000" algn="tl">
                    <a:srgbClr val="DDDDDD"/>
                  </a:outerShdw>
                </a:effectLst>
              </a:rPr>
              <a:t>Thanks to Gary Scheiner, MS, CDE</a:t>
            </a:r>
          </a:p>
        </p:txBody>
      </p:sp>
      <p:pic>
        <p:nvPicPr>
          <p:cNvPr id="3984389" name="Picture 1029" descr="dur-carb-action"/>
          <p:cNvPicPr>
            <a:picLocks noChangeAspect="1" noChangeArrowheads="1"/>
          </p:cNvPicPr>
          <p:nvPr/>
        </p:nvPicPr>
        <p:blipFill>
          <a:blip r:embed="rId3"/>
          <a:srcRect/>
          <a:stretch>
            <a:fillRect/>
          </a:stretch>
        </p:blipFill>
        <p:spPr bwMode="auto">
          <a:xfrm>
            <a:off x="1295400" y="1905000"/>
            <a:ext cx="8688388" cy="31496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6834" name="Rectangle 2"/>
          <p:cNvSpPr>
            <a:spLocks noGrp="1" noChangeArrowheads="1"/>
          </p:cNvSpPr>
          <p:nvPr>
            <p:ph type="title"/>
          </p:nvPr>
        </p:nvSpPr>
        <p:spPr>
          <a:xfrm>
            <a:off x="685800" y="468313"/>
            <a:ext cx="7829550" cy="915987"/>
          </a:xfrm>
        </p:spPr>
        <p:txBody>
          <a:bodyPr/>
          <a:lstStyle/>
          <a:p>
            <a:r>
              <a:rPr lang="en-US" sz="3600"/>
              <a:t>Recommended DIA Times</a:t>
            </a:r>
          </a:p>
        </p:txBody>
      </p:sp>
      <p:pic>
        <p:nvPicPr>
          <p:cNvPr id="3576835" name="Picture 3"/>
          <p:cNvPicPr>
            <a:picLocks noChangeAspect="1" noChangeArrowheads="1"/>
          </p:cNvPicPr>
          <p:nvPr/>
        </p:nvPicPr>
        <p:blipFill>
          <a:blip r:embed="rId3"/>
          <a:srcRect/>
          <a:stretch>
            <a:fillRect/>
          </a:stretch>
        </p:blipFill>
        <p:spPr bwMode="auto">
          <a:xfrm>
            <a:off x="152400" y="1524000"/>
            <a:ext cx="6413500" cy="4848225"/>
          </a:xfrm>
          <a:prstGeom prst="rect">
            <a:avLst/>
          </a:prstGeom>
          <a:noFill/>
        </p:spPr>
      </p:pic>
      <p:sp>
        <p:nvSpPr>
          <p:cNvPr id="3576836" name="Line 4"/>
          <p:cNvSpPr>
            <a:spLocks noChangeShapeType="1"/>
          </p:cNvSpPr>
          <p:nvPr/>
        </p:nvSpPr>
        <p:spPr bwMode="auto">
          <a:xfrm flipV="1">
            <a:off x="2743200" y="2662238"/>
            <a:ext cx="1219200" cy="614362"/>
          </a:xfrm>
          <a:prstGeom prst="line">
            <a:avLst/>
          </a:prstGeom>
          <a:noFill/>
          <a:ln w="34925">
            <a:solidFill>
              <a:srgbClr val="CC0000"/>
            </a:solidFill>
            <a:round/>
            <a:headEnd type="triangle" w="med" len="med"/>
            <a:tailEnd/>
          </a:ln>
          <a:effectLst/>
        </p:spPr>
        <p:txBody>
          <a:bodyPr wrap="none" anchor="ctr">
            <a:prstTxWarp prst="textNoShape">
              <a:avLst/>
            </a:prstTxWarp>
          </a:bodyPr>
          <a:lstStyle/>
          <a:p>
            <a:endParaRPr lang="en-US"/>
          </a:p>
        </p:txBody>
      </p:sp>
      <p:sp>
        <p:nvSpPr>
          <p:cNvPr id="3576837" name="Rectangle 5"/>
          <p:cNvSpPr>
            <a:spLocks noGrp="1" noChangeArrowheads="1"/>
          </p:cNvSpPr>
          <p:nvPr>
            <p:ph type="body" idx="1"/>
          </p:nvPr>
        </p:nvSpPr>
        <p:spPr>
          <a:xfrm>
            <a:off x="6224587" y="1784350"/>
            <a:ext cx="2843213" cy="3168650"/>
          </a:xfrm>
          <a:noFill/>
          <a:ln/>
        </p:spPr>
        <p:txBody>
          <a:bodyPr/>
          <a:lstStyle/>
          <a:p>
            <a:pPr>
              <a:buFont typeface="Wingdings" charset="2"/>
              <a:buNone/>
            </a:pPr>
            <a:r>
              <a:rPr lang="en-US" sz="2400" dirty="0" smtClean="0"/>
              <a:t>  A DIA of 4.5 </a:t>
            </a:r>
            <a:r>
              <a:rPr lang="en-US" sz="2400" dirty="0"/>
              <a:t>to 6 hrs</a:t>
            </a:r>
            <a:r>
              <a:rPr lang="en-US" sz="2400" dirty="0" smtClean="0"/>
              <a:t> makes BOB calculations more accurate. </a:t>
            </a:r>
          </a:p>
          <a:p>
            <a:pPr>
              <a:buFont typeface="Wingdings" charset="2"/>
              <a:buNone/>
            </a:pPr>
            <a:endParaRPr lang="en-US" sz="2400" dirty="0" smtClean="0"/>
          </a:p>
          <a:p>
            <a:pPr>
              <a:buFont typeface="Wingdings" charset="2"/>
              <a:buNone/>
            </a:pPr>
            <a:r>
              <a:rPr lang="en-US" sz="2400" dirty="0" smtClean="0"/>
              <a:t>  </a:t>
            </a:r>
            <a:r>
              <a:rPr lang="en-US" sz="2400" b="1" dirty="0" smtClean="0"/>
              <a:t>DON’T</a:t>
            </a:r>
            <a:r>
              <a:rPr lang="en-US" sz="2400" dirty="0" smtClean="0"/>
              <a:t> reset your DIA without discussing this with your physician!</a:t>
            </a:r>
            <a:endParaRPr lang="en-US" sz="2400" dirty="0"/>
          </a:p>
        </p:txBody>
      </p:sp>
      <p:sp>
        <p:nvSpPr>
          <p:cNvPr id="3576838" name="Line 6"/>
          <p:cNvSpPr>
            <a:spLocks noChangeShapeType="1"/>
          </p:cNvSpPr>
          <p:nvPr/>
        </p:nvSpPr>
        <p:spPr bwMode="auto">
          <a:xfrm>
            <a:off x="939800" y="1730375"/>
            <a:ext cx="3251200" cy="2917825"/>
          </a:xfrm>
          <a:prstGeom prst="line">
            <a:avLst/>
          </a:prstGeom>
          <a:noFill/>
          <a:ln w="31750">
            <a:solidFill>
              <a:srgbClr val="CC3300"/>
            </a:solidFill>
            <a:round/>
            <a:headEnd/>
            <a:tailEnd/>
          </a:ln>
          <a:effectLst/>
        </p:spPr>
        <p:txBody>
          <a:bodyPr anchor="ctr">
            <a:prstTxWarp prst="textNoShape">
              <a:avLst/>
            </a:prstTxWarp>
            <a:spAutoFit/>
          </a:bodyPr>
          <a:lstStyle/>
          <a:p>
            <a:endParaRPr lang="en-US"/>
          </a:p>
        </p:txBody>
      </p:sp>
      <p:sp>
        <p:nvSpPr>
          <p:cNvPr id="3576839" name="Rectangle 7"/>
          <p:cNvSpPr>
            <a:spLocks noChangeArrowheads="1"/>
          </p:cNvSpPr>
          <p:nvPr/>
        </p:nvSpPr>
        <p:spPr bwMode="auto">
          <a:xfrm>
            <a:off x="3963988" y="2454275"/>
            <a:ext cx="1143000" cy="366713"/>
          </a:xfrm>
          <a:prstGeom prst="rect">
            <a:avLst/>
          </a:prstGeom>
          <a:noFill/>
          <a:ln w="12700">
            <a:noFill/>
            <a:miter lim="800000"/>
            <a:headEnd/>
            <a:tailEnd/>
          </a:ln>
          <a:effectLst/>
        </p:spPr>
        <p:txBody>
          <a:bodyPr wrap="none" lIns="91429" tIns="45714" rIns="91429" bIns="45714" anchor="ctr">
            <a:prstTxWarp prst="textNoShape">
              <a:avLst/>
            </a:prstTxWarp>
            <a:spAutoFit/>
          </a:bodyPr>
          <a:lstStyle/>
          <a:p>
            <a:pPr algn="ctr" eaLnBrk="1" hangingPunct="1"/>
            <a:r>
              <a:rPr lang="en-US" sz="1800" b="1" i="0">
                <a:solidFill>
                  <a:srgbClr val="CC0000"/>
                </a:solidFill>
                <a:latin typeface="Arial Narrow" charset="0"/>
              </a:rPr>
              <a:t>5 hr Linear</a:t>
            </a:r>
            <a:endParaRPr lang="en-US" sz="2000" i="0"/>
          </a:p>
        </p:txBody>
      </p:sp>
      <p:sp>
        <p:nvSpPr>
          <p:cNvPr id="3576840" name="Rectangle 8"/>
          <p:cNvSpPr>
            <a:spLocks noChangeArrowheads="1"/>
          </p:cNvSpPr>
          <p:nvPr/>
        </p:nvSpPr>
        <p:spPr bwMode="auto">
          <a:xfrm>
            <a:off x="4533900" y="3049588"/>
            <a:ext cx="1558925" cy="366712"/>
          </a:xfrm>
          <a:prstGeom prst="rect">
            <a:avLst/>
          </a:prstGeom>
          <a:noFill/>
          <a:ln w="12700">
            <a:noFill/>
            <a:miter lim="800000"/>
            <a:headEnd/>
            <a:tailEnd/>
          </a:ln>
          <a:effectLst/>
        </p:spPr>
        <p:txBody>
          <a:bodyPr wrap="none" lIns="91429" tIns="45714" rIns="91429" bIns="45714" anchor="ctr">
            <a:prstTxWarp prst="textNoShape">
              <a:avLst/>
            </a:prstTxWarp>
            <a:spAutoFit/>
          </a:bodyPr>
          <a:lstStyle/>
          <a:p>
            <a:pPr algn="ctr" eaLnBrk="1" hangingPunct="1"/>
            <a:r>
              <a:rPr lang="en-US" sz="1800" b="1" i="0">
                <a:latin typeface="Arial Narrow" charset="0"/>
              </a:rPr>
              <a:t>5 hr Curvilinear</a:t>
            </a:r>
            <a:endParaRPr lang="en-US" sz="2000" i="0"/>
          </a:p>
        </p:txBody>
      </p:sp>
      <p:sp>
        <p:nvSpPr>
          <p:cNvPr id="3576841" name="Line 9"/>
          <p:cNvSpPr>
            <a:spLocks noChangeShapeType="1"/>
          </p:cNvSpPr>
          <p:nvPr/>
        </p:nvSpPr>
        <p:spPr bwMode="auto">
          <a:xfrm flipV="1">
            <a:off x="3124200" y="3268663"/>
            <a:ext cx="1406525" cy="541337"/>
          </a:xfrm>
          <a:prstGeom prst="line">
            <a:avLst/>
          </a:prstGeom>
          <a:noFill/>
          <a:ln w="34925">
            <a:solidFill>
              <a:schemeClr val="tx1"/>
            </a:solidFill>
            <a:round/>
            <a:headEnd type="triangle" w="med" len="med"/>
            <a:tailEnd/>
          </a:ln>
          <a:effectLst/>
        </p:spPr>
        <p:txBody>
          <a:bodyPr wrap="none" anchor="ctr">
            <a:prstTxWarp prst="textNoShape">
              <a:avLst/>
            </a:prstTxWarp>
          </a:bodyPr>
          <a:lstStyle/>
          <a:p>
            <a:endParaRPr lang="en-US"/>
          </a:p>
        </p:txBody>
      </p:sp>
      <p:sp>
        <p:nvSpPr>
          <p:cNvPr id="3576842" name="Text Box 10"/>
          <p:cNvSpPr txBox="1">
            <a:spLocks noChangeArrowheads="1"/>
          </p:cNvSpPr>
          <p:nvPr/>
        </p:nvSpPr>
        <p:spPr bwMode="auto">
          <a:xfrm>
            <a:off x="688975" y="6400800"/>
            <a:ext cx="7769225" cy="241300"/>
          </a:xfrm>
          <a:prstGeom prst="rect">
            <a:avLst/>
          </a:prstGeom>
          <a:noFill/>
          <a:ln w="28575">
            <a:noFill/>
            <a:miter lim="800000"/>
            <a:headEnd/>
            <a:tailEnd/>
          </a:ln>
          <a:effectLst/>
        </p:spPr>
        <p:txBody>
          <a:bodyPr lIns="91429" tIns="45714" rIns="91429" bIns="45714">
            <a:prstTxWarp prst="textNoShape">
              <a:avLst/>
            </a:prstTxWarp>
            <a:spAutoFit/>
          </a:bodyPr>
          <a:lstStyle/>
          <a:p>
            <a:pPr algn="ctr" eaLnBrk="1" hangingPunct="1">
              <a:lnSpc>
                <a:spcPct val="70000"/>
              </a:lnSpc>
              <a:spcBef>
                <a:spcPct val="50000"/>
              </a:spcBef>
            </a:pPr>
            <a:r>
              <a:rPr lang="en-US" sz="1400" i="0"/>
              <a:t>From </a:t>
            </a:r>
            <a:r>
              <a:rPr lang="en-US" sz="1400"/>
              <a:t>Pumping Insulin</a:t>
            </a:r>
            <a:r>
              <a:rPr lang="en-US" sz="1400" i="0"/>
              <a:t>, 4th ed., adapted fom Mudaliar et al: </a:t>
            </a:r>
            <a:r>
              <a:rPr lang="en-US" sz="1400"/>
              <a:t>Diabetes Care</a:t>
            </a:r>
            <a:r>
              <a:rPr lang="en-US" sz="1400" i="0"/>
              <a:t>, 22: 1501, 1999</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8642" name="Rectangle 1026"/>
          <p:cNvSpPr>
            <a:spLocks noGrp="1" noChangeArrowheads="1"/>
          </p:cNvSpPr>
          <p:nvPr>
            <p:ph type="title"/>
          </p:nvPr>
        </p:nvSpPr>
        <p:spPr/>
        <p:txBody>
          <a:bodyPr/>
          <a:lstStyle/>
          <a:p>
            <a:r>
              <a:rPr lang="en-US" dirty="0"/>
              <a:t>Bolus Early To Stop Meal </a:t>
            </a:r>
            <a:r>
              <a:rPr lang="en-US" dirty="0" smtClean="0"/>
              <a:t>Spikes</a:t>
            </a:r>
            <a:endParaRPr lang="en-US" dirty="0"/>
          </a:p>
        </p:txBody>
      </p:sp>
      <p:sp>
        <p:nvSpPr>
          <p:cNvPr id="3568643" name="Rectangle 1027"/>
          <p:cNvSpPr>
            <a:spLocks noGrp="1" noChangeArrowheads="1"/>
          </p:cNvSpPr>
          <p:nvPr>
            <p:ph type="body" idx="1"/>
          </p:nvPr>
        </p:nvSpPr>
        <p:spPr>
          <a:xfrm>
            <a:off x="4978400" y="1828800"/>
            <a:ext cx="3860800" cy="4267200"/>
          </a:xfrm>
        </p:spPr>
        <p:txBody>
          <a:bodyPr/>
          <a:lstStyle/>
          <a:p>
            <a:pPr>
              <a:lnSpc>
                <a:spcPct val="90000"/>
              </a:lnSpc>
              <a:spcBef>
                <a:spcPct val="45000"/>
              </a:spcBef>
              <a:buFont typeface="Wingdings" charset="2"/>
              <a:buNone/>
            </a:pPr>
            <a:r>
              <a:rPr lang="en-US" sz="2000"/>
              <a:t>Figure shows rapid insulin injected 0, 30, or 60 min before a meal </a:t>
            </a:r>
          </a:p>
          <a:p>
            <a:pPr>
              <a:lnSpc>
                <a:spcPct val="90000"/>
              </a:lnSpc>
              <a:spcBef>
                <a:spcPct val="45000"/>
              </a:spcBef>
              <a:buFont typeface="Wingdings" charset="2"/>
              <a:buNone/>
            </a:pPr>
            <a:r>
              <a:rPr lang="en-US" sz="2000"/>
              <a:t>Normal glucose and insulin profiles shown in the shaded areas </a:t>
            </a:r>
          </a:p>
          <a:p>
            <a:pPr>
              <a:lnSpc>
                <a:spcPct val="90000"/>
              </a:lnSpc>
              <a:spcBef>
                <a:spcPct val="45000"/>
              </a:spcBef>
              <a:buFont typeface="Wingdings" charset="2"/>
              <a:buNone/>
            </a:pPr>
            <a:r>
              <a:rPr lang="en-US" sz="2000"/>
              <a:t>Best glucose profile when bolus is given 60 min ahead, but too risky to recommend!!!</a:t>
            </a:r>
          </a:p>
        </p:txBody>
      </p:sp>
      <p:pic>
        <p:nvPicPr>
          <p:cNvPr id="3568644" name="Picture 1028"/>
          <p:cNvPicPr>
            <a:picLocks noChangeAspect="1" noChangeArrowheads="1"/>
          </p:cNvPicPr>
          <p:nvPr/>
        </p:nvPicPr>
        <p:blipFill>
          <a:blip r:embed="rId3"/>
          <a:srcRect/>
          <a:stretch>
            <a:fillRect/>
          </a:stretch>
        </p:blipFill>
        <p:spPr bwMode="auto">
          <a:xfrm>
            <a:off x="381000" y="1677988"/>
            <a:ext cx="4489450" cy="4646612"/>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87010" name="Rectangle 1026"/>
          <p:cNvSpPr>
            <a:spLocks noGrp="1" noChangeArrowheads="1"/>
          </p:cNvSpPr>
          <p:nvPr>
            <p:ph type="title"/>
          </p:nvPr>
        </p:nvSpPr>
        <p:spPr>
          <a:xfrm>
            <a:off x="533400" y="392113"/>
            <a:ext cx="7513638" cy="1076325"/>
          </a:xfrm>
        </p:spPr>
        <p:txBody>
          <a:bodyPr/>
          <a:lstStyle/>
          <a:p>
            <a:r>
              <a:rPr lang="en-US" sz="3400"/>
              <a:t>DIA Tips</a:t>
            </a:r>
          </a:p>
        </p:txBody>
      </p:sp>
      <p:sp>
        <p:nvSpPr>
          <p:cNvPr id="2987011" name="Rectangle 1027"/>
          <p:cNvSpPr>
            <a:spLocks noGrp="1" noChangeArrowheads="1"/>
          </p:cNvSpPr>
          <p:nvPr>
            <p:ph type="body" idx="1"/>
          </p:nvPr>
        </p:nvSpPr>
        <p:spPr>
          <a:xfrm>
            <a:off x="0" y="1905000"/>
            <a:ext cx="8991600" cy="4365625"/>
          </a:xfrm>
        </p:spPr>
        <p:txBody>
          <a:bodyPr/>
          <a:lstStyle/>
          <a:p>
            <a:pPr marL="800100" lvl="1" indent="-342900">
              <a:spcBef>
                <a:spcPct val="50000"/>
              </a:spcBef>
            </a:pPr>
            <a:r>
              <a:rPr lang="en-US" sz="2000" dirty="0" smtClean="0"/>
              <a:t>DIA times don’t differ between children and adults</a:t>
            </a:r>
          </a:p>
          <a:p>
            <a:pPr lvl="1">
              <a:spcBef>
                <a:spcPct val="55000"/>
              </a:spcBef>
            </a:pPr>
            <a:r>
              <a:rPr lang="en-US" sz="2000" dirty="0" smtClean="0"/>
              <a:t>Use of short DIA hides true BOB:</a:t>
            </a:r>
          </a:p>
          <a:p>
            <a:pPr lvl="2">
              <a:spcBef>
                <a:spcPct val="55000"/>
              </a:spcBef>
            </a:pPr>
            <a:r>
              <a:rPr lang="en-US" sz="2000" dirty="0" smtClean="0"/>
              <a:t>Causes “unexplained” lows</a:t>
            </a:r>
          </a:p>
          <a:p>
            <a:pPr lvl="2">
              <a:spcBef>
                <a:spcPct val="55000"/>
              </a:spcBef>
            </a:pPr>
            <a:r>
              <a:rPr lang="en-US" sz="2000" dirty="0" smtClean="0"/>
              <a:t>Leads to incorrect adjustments in basal rates, carb factors, and correction factors to compensate for excess boluses</a:t>
            </a:r>
          </a:p>
          <a:p>
            <a:pPr lvl="2">
              <a:spcBef>
                <a:spcPct val="55000"/>
              </a:spcBef>
            </a:pPr>
            <a:r>
              <a:rPr lang="en-US" sz="2000" dirty="0" smtClean="0"/>
              <a:t>Makes user ignore their “smart” pump’s bolus recommendations</a:t>
            </a:r>
          </a:p>
          <a:p>
            <a:pPr marL="800100" lvl="1" indent="-342900">
              <a:spcBef>
                <a:spcPct val="50000"/>
              </a:spcBef>
            </a:pPr>
            <a:r>
              <a:rPr lang="en-US" sz="2000" dirty="0" smtClean="0"/>
              <a:t>If </a:t>
            </a:r>
            <a:r>
              <a:rPr lang="en-US" sz="2000" dirty="0"/>
              <a:t>the pump does not “give enough bolus insulin”,</a:t>
            </a:r>
            <a:r>
              <a:rPr lang="en-US" sz="2000" dirty="0" smtClean="0"/>
              <a:t> look </a:t>
            </a:r>
            <a:r>
              <a:rPr lang="en-US" sz="2000" dirty="0"/>
              <a:t>for</a:t>
            </a:r>
            <a:r>
              <a:rPr lang="en-US" sz="2000" dirty="0" smtClean="0"/>
              <a:t> real </a:t>
            </a:r>
            <a:r>
              <a:rPr lang="en-US" sz="2000" dirty="0"/>
              <a:t>reason:</a:t>
            </a:r>
            <a:r>
              <a:rPr lang="en-US" sz="2200" dirty="0"/>
              <a:t> </a:t>
            </a:r>
            <a:endParaRPr lang="en-US" sz="2200" dirty="0" smtClean="0"/>
          </a:p>
          <a:p>
            <a:pPr marL="1257300" lvl="2" indent="-400050">
              <a:spcBef>
                <a:spcPct val="50000"/>
              </a:spcBef>
            </a:pPr>
            <a:r>
              <a:rPr lang="en-US" sz="2100" dirty="0" smtClean="0"/>
              <a:t>A low TDD, low </a:t>
            </a:r>
            <a:r>
              <a:rPr lang="en-US" sz="2100" dirty="0"/>
              <a:t>basal </a:t>
            </a:r>
            <a:r>
              <a:rPr lang="en-US" sz="2100" dirty="0" smtClean="0"/>
              <a:t>rates, or a carb </a:t>
            </a:r>
            <a:r>
              <a:rPr lang="en-US" sz="2100" dirty="0"/>
              <a:t>factor</a:t>
            </a:r>
            <a:r>
              <a:rPr lang="en-US" sz="2100" dirty="0" smtClean="0"/>
              <a:t> number that’s </a:t>
            </a:r>
            <a:r>
              <a:rPr lang="en-US" sz="2100" dirty="0"/>
              <a:t>too </a:t>
            </a:r>
            <a:r>
              <a:rPr lang="en-US" sz="2100" dirty="0" smtClean="0"/>
              <a:t>high</a:t>
            </a:r>
            <a:endParaRPr lang="en-US" sz="2100" dirty="0"/>
          </a:p>
        </p:txBody>
      </p:sp>
      <p:sp>
        <p:nvSpPr>
          <p:cNvPr id="8" name="Rectangle 7"/>
          <p:cNvSpPr/>
          <p:nvPr/>
        </p:nvSpPr>
        <p:spPr>
          <a:xfrm>
            <a:off x="533400" y="6248400"/>
            <a:ext cx="7924800" cy="461665"/>
          </a:xfrm>
          <a:prstGeom prst="rect">
            <a:avLst/>
          </a:prstGeom>
        </p:spPr>
        <p:txBody>
          <a:bodyPr wrap="square">
            <a:spAutoFit/>
          </a:bodyPr>
          <a:lstStyle/>
          <a:p>
            <a:pPr algn="ctr">
              <a:spcBef>
                <a:spcPct val="55000"/>
              </a:spcBef>
              <a:buFont typeface="Wingdings" charset="2"/>
              <a:buNone/>
            </a:pPr>
            <a:r>
              <a:rPr lang="en-US" b="1" dirty="0"/>
              <a:t>Don’t change DIA to </a:t>
            </a:r>
            <a:r>
              <a:rPr lang="en-US" b="1" dirty="0" smtClean="0"/>
              <a:t>fix </a:t>
            </a:r>
            <a:r>
              <a:rPr lang="en-US" b="1" dirty="0"/>
              <a:t>control </a:t>
            </a:r>
            <a:r>
              <a:rPr lang="en-US" b="1" dirty="0" smtClean="0"/>
              <a:t>problems!</a:t>
            </a:r>
            <a:endParaRPr lang="en-US" b="1"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8994" name="Rectangle 1026"/>
          <p:cNvSpPr>
            <a:spLocks noGrp="1" noChangeArrowheads="1"/>
          </p:cNvSpPr>
          <p:nvPr>
            <p:ph type="title"/>
          </p:nvPr>
        </p:nvSpPr>
        <p:spPr>
          <a:xfrm>
            <a:off x="609600" y="468313"/>
            <a:ext cx="8385175" cy="1096962"/>
          </a:xfrm>
        </p:spPr>
        <p:txBody>
          <a:bodyPr/>
          <a:lstStyle/>
          <a:p>
            <a:pPr>
              <a:lnSpc>
                <a:spcPct val="115000"/>
              </a:lnSpc>
            </a:pPr>
            <a:r>
              <a:rPr lang="en-US" sz="3400" dirty="0" smtClean="0"/>
              <a:t>Glucose Goals Differ By Age</a:t>
            </a:r>
            <a:endParaRPr lang="en-US" dirty="0"/>
          </a:p>
        </p:txBody>
      </p:sp>
      <p:sp>
        <p:nvSpPr>
          <p:cNvPr id="4308995" name="Rectangle 1027"/>
          <p:cNvSpPr>
            <a:spLocks noGrp="1" noChangeArrowheads="1"/>
          </p:cNvSpPr>
          <p:nvPr>
            <p:ph type="body" idx="1"/>
          </p:nvPr>
        </p:nvSpPr>
        <p:spPr>
          <a:xfrm>
            <a:off x="762000" y="5670550"/>
            <a:ext cx="8001000" cy="730250"/>
          </a:xfrm>
        </p:spPr>
        <p:txBody>
          <a:bodyPr/>
          <a:lstStyle/>
          <a:p>
            <a:pPr>
              <a:spcBef>
                <a:spcPct val="50000"/>
              </a:spcBef>
              <a:buFont typeface="Wingdings" charset="2"/>
              <a:buNone/>
            </a:pPr>
            <a:r>
              <a:rPr lang="en-US" sz="1800" dirty="0"/>
              <a:t>* If only </a:t>
            </a:r>
            <a:r>
              <a:rPr lang="en-US" sz="1800" dirty="0" err="1"/>
              <a:t>premeal</a:t>
            </a:r>
            <a:r>
              <a:rPr lang="en-US" sz="1800" dirty="0"/>
              <a:t> readings are done, meter average</a:t>
            </a:r>
            <a:r>
              <a:rPr lang="en-US" sz="1800" dirty="0" smtClean="0"/>
              <a:t> will </a:t>
            </a:r>
            <a:r>
              <a:rPr lang="en-US" sz="1800" dirty="0"/>
              <a:t>be </a:t>
            </a:r>
            <a:r>
              <a:rPr lang="en-US" sz="1800" dirty="0" smtClean="0"/>
              <a:t>lower than above.</a:t>
            </a:r>
            <a:endParaRPr lang="en-US" sz="1800" dirty="0"/>
          </a:p>
        </p:txBody>
      </p:sp>
      <p:sp>
        <p:nvSpPr>
          <p:cNvPr id="4308996" name="Text Box 1028"/>
          <p:cNvSpPr txBox="1">
            <a:spLocks noChangeArrowheads="1"/>
          </p:cNvSpPr>
          <p:nvPr/>
        </p:nvSpPr>
        <p:spPr bwMode="auto">
          <a:xfrm>
            <a:off x="457200" y="4572000"/>
            <a:ext cx="3276600" cy="336550"/>
          </a:xfrm>
          <a:prstGeom prst="rect">
            <a:avLst/>
          </a:prstGeom>
          <a:noFill/>
          <a:ln w="9525">
            <a:noFill/>
            <a:miter lim="800000"/>
            <a:headEnd/>
            <a:tailEnd/>
          </a:ln>
        </p:spPr>
        <p:txBody>
          <a:bodyPr>
            <a:prstTxWarp prst="textNoShape">
              <a:avLst/>
            </a:prstTxWarp>
            <a:spAutoFit/>
          </a:bodyPr>
          <a:lstStyle/>
          <a:p>
            <a:pPr>
              <a:spcBef>
                <a:spcPct val="50000"/>
              </a:spcBef>
            </a:pPr>
            <a:endParaRPr lang="en-US" sz="1600"/>
          </a:p>
        </p:txBody>
      </p:sp>
      <p:graphicFrame>
        <p:nvGraphicFramePr>
          <p:cNvPr id="4308997" name="Group 1029"/>
          <p:cNvGraphicFramePr>
            <a:graphicFrameLocks noGrp="1"/>
          </p:cNvGraphicFramePr>
          <p:nvPr/>
        </p:nvGraphicFramePr>
        <p:xfrm>
          <a:off x="1371600" y="1976118"/>
          <a:ext cx="5867400" cy="3510282"/>
        </p:xfrm>
        <a:graphic>
          <a:graphicData uri="http://schemas.openxmlformats.org/drawingml/2006/table">
            <a:tbl>
              <a:tblPr/>
              <a:tblGrid>
                <a:gridCol w="1901825"/>
                <a:gridCol w="2009775"/>
                <a:gridCol w="1955800"/>
              </a:tblGrid>
              <a:tr h="477838">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2000" b="1" i="0" u="none" strike="noStrike" cap="none" normalizeH="0" baseline="0">
                          <a:ln>
                            <a:noFill/>
                          </a:ln>
                          <a:solidFill>
                            <a:schemeClr val="tx1"/>
                          </a:solidFill>
                          <a:effectLst/>
                          <a:latin typeface="Arial" charset="0"/>
                        </a:rPr>
                        <a:t>Age-Appropriate A1c And Meter Goals</a:t>
                      </a:r>
                      <a:endParaRPr kumimoji="0" lang="en-US" sz="1800" b="0" i="0" u="none" strike="noStrike" cap="none" normalizeH="0" baseline="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6356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a:ln>
                            <a:noFill/>
                          </a:ln>
                          <a:solidFill>
                            <a:schemeClr val="tx1"/>
                          </a:solidFill>
                          <a:effectLst/>
                          <a:latin typeface="Arial" charset="0"/>
                        </a:rPr>
                        <a:t>Age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a:ln>
                            <a:noFill/>
                          </a:ln>
                          <a:solidFill>
                            <a:schemeClr val="tx1"/>
                          </a:solidFill>
                          <a:effectLst/>
                          <a:latin typeface="Arial" charset="0"/>
                        </a:rPr>
                        <a:t>A1c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800" b="1" i="0" u="none" strike="noStrike" cap="none" normalizeH="0" baseline="0" dirty="0" smtClean="0">
                          <a:ln>
                            <a:noFill/>
                          </a:ln>
                          <a:solidFill>
                            <a:schemeClr val="tx1"/>
                          </a:solidFill>
                          <a:effectLst/>
                          <a:latin typeface="Arial" charset="0"/>
                        </a:rPr>
                        <a:t>Equivalent Avg</a:t>
                      </a:r>
                      <a:r>
                        <a:rPr kumimoji="0" lang="en-US" sz="1800" b="1" i="0" u="none" strike="noStrike" cap="none" normalizeH="0" baseline="0" dirty="0">
                          <a:ln>
                            <a:noFill/>
                          </a:ln>
                          <a:solidFill>
                            <a:schemeClr val="tx1"/>
                          </a:solidFill>
                          <a:effectLst/>
                          <a:latin typeface="Arial" charset="0"/>
                        </a:rPr>
                        <a:t>. Meter Glucose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9425">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Less than 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7.5% to 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168 to 197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6 to 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8% or less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183 or less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9425">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Over 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7.5% or less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168 or less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Over 19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7% or less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154 or less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1" i="0" u="none" strike="noStrike" cap="none" normalizeH="0" baseline="0">
                          <a:ln>
                            <a:noFill/>
                          </a:ln>
                          <a:solidFill>
                            <a:schemeClr val="tx1"/>
                          </a:solidFill>
                          <a:effectLst/>
                          <a:latin typeface="Arial" charset="0"/>
                        </a:rPr>
                        <a:t>AACE:</a:t>
                      </a:r>
                      <a:r>
                        <a:rPr kumimoji="0" lang="en-US" sz="1600" b="0" i="0" u="none" strike="noStrike" cap="none" normalizeH="0" baseline="0">
                          <a:ln>
                            <a:noFill/>
                          </a:ln>
                          <a:solidFill>
                            <a:schemeClr val="tx1"/>
                          </a:solidFill>
                          <a:effectLst/>
                          <a:latin typeface="Arial" charset="0"/>
                        </a:rPr>
                        <a:t> Over 19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a:ln>
                            <a:noFill/>
                          </a:ln>
                          <a:solidFill>
                            <a:schemeClr val="tx1"/>
                          </a:solidFill>
                          <a:effectLst/>
                          <a:latin typeface="Arial" charset="0"/>
                        </a:rPr>
                        <a:t>6.5% or less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2"/>
                        <a:buNone/>
                        <a:tabLst/>
                      </a:pPr>
                      <a:r>
                        <a:rPr kumimoji="0" lang="en-US" sz="1600" b="0" i="0" u="none" strike="noStrike" cap="none" normalizeH="0" baseline="0" dirty="0">
                          <a:ln>
                            <a:noFill/>
                          </a:ln>
                          <a:solidFill>
                            <a:schemeClr val="tx1"/>
                          </a:solidFill>
                          <a:effectLst/>
                          <a:latin typeface="Arial" charset="0"/>
                        </a:rPr>
                        <a:t>140 or less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0" name="Rectangle 2"/>
          <p:cNvSpPr>
            <a:spLocks noChangeArrowheads="1"/>
          </p:cNvSpPr>
          <p:nvPr/>
        </p:nvSpPr>
        <p:spPr bwMode="auto">
          <a:xfrm>
            <a:off x="381000" y="914400"/>
            <a:ext cx="8382000" cy="5562600"/>
          </a:xfrm>
          <a:prstGeom prst="rect">
            <a:avLst/>
          </a:prstGeom>
          <a:solidFill>
            <a:srgbClr val="FFFFFF"/>
          </a:solidFill>
          <a:ln w="9525">
            <a:solidFill>
              <a:srgbClr val="FFFFFF"/>
            </a:solidFill>
            <a:miter lim="800000"/>
            <a:headEnd/>
            <a:tailEnd/>
          </a:ln>
          <a:effectLst/>
        </p:spPr>
        <p:txBody>
          <a:bodyPr wrap="none" anchor="ctr">
            <a:prstTxWarp prst="textNoShape">
              <a:avLst/>
            </a:prstTxWarp>
          </a:bodyPr>
          <a:lstStyle/>
          <a:p>
            <a:endParaRPr lang="en-US" sz="2800" dirty="0"/>
          </a:p>
        </p:txBody>
      </p:sp>
      <p:sp>
        <p:nvSpPr>
          <p:cNvPr id="41" name="Rectangle 3"/>
          <p:cNvSpPr>
            <a:spLocks noChangeArrowheads="1"/>
          </p:cNvSpPr>
          <p:nvPr/>
        </p:nvSpPr>
        <p:spPr bwMode="black">
          <a:xfrm>
            <a:off x="914400" y="284163"/>
            <a:ext cx="6619875" cy="685800"/>
          </a:xfrm>
          <a:prstGeom prst="rect">
            <a:avLst/>
          </a:prstGeom>
          <a:noFill/>
          <a:ln w="9525">
            <a:noFill/>
            <a:miter lim="800000"/>
            <a:headEnd/>
            <a:tailEnd/>
          </a:ln>
          <a:effectLst/>
        </p:spPr>
        <p:txBody>
          <a:bodyPr anchor="ctr" anchorCtr="1">
            <a:prstTxWarp prst="textNoShape">
              <a:avLst/>
            </a:prstTxWarp>
          </a:bodyPr>
          <a:lstStyle/>
          <a:p>
            <a:pPr eaLnBrk="1" hangingPunct="1"/>
            <a:r>
              <a:rPr lang="en-US" sz="3600" i="0" dirty="0" smtClean="0">
                <a:latin typeface="+mj-lt"/>
              </a:rPr>
              <a:t>The Way To </a:t>
            </a:r>
            <a:r>
              <a:rPr lang="en-US" sz="3600" i="0" dirty="0">
                <a:latin typeface="+mj-lt"/>
              </a:rPr>
              <a:t>A Closed Loop</a:t>
            </a:r>
          </a:p>
        </p:txBody>
      </p:sp>
      <p:pic>
        <p:nvPicPr>
          <p:cNvPr id="42" name="Picture 4"/>
          <p:cNvPicPr>
            <a:picLocks noChangeAspect="1" noChangeArrowheads="1"/>
          </p:cNvPicPr>
          <p:nvPr/>
        </p:nvPicPr>
        <p:blipFill>
          <a:blip r:embed="rId3"/>
          <a:srcRect/>
          <a:stretch>
            <a:fillRect/>
          </a:stretch>
        </p:blipFill>
        <p:spPr bwMode="auto">
          <a:xfrm>
            <a:off x="914400" y="914400"/>
            <a:ext cx="7772400" cy="5472113"/>
          </a:xfrm>
          <a:prstGeom prst="rect">
            <a:avLst/>
          </a:prstGeom>
          <a:noFill/>
        </p:spPr>
      </p:pic>
      <p:sp>
        <p:nvSpPr>
          <p:cNvPr id="43" name="Text Box 5"/>
          <p:cNvSpPr txBox="1">
            <a:spLocks noChangeArrowheads="1"/>
          </p:cNvSpPr>
          <p:nvPr/>
        </p:nvSpPr>
        <p:spPr bwMode="auto">
          <a:xfrm>
            <a:off x="304800" y="1066800"/>
            <a:ext cx="381000" cy="203132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b="1" i="0" dirty="0">
                <a:solidFill>
                  <a:srgbClr val="000000"/>
                </a:solidFill>
              </a:rPr>
              <a:t>I</a:t>
            </a:r>
            <a:br>
              <a:rPr lang="en-US" sz="1800" b="1" i="0" dirty="0">
                <a:solidFill>
                  <a:srgbClr val="000000"/>
                </a:solidFill>
              </a:rPr>
            </a:br>
            <a:r>
              <a:rPr lang="en-US" sz="1800" b="1" i="0" dirty="0" err="1">
                <a:solidFill>
                  <a:srgbClr val="000000"/>
                </a:solidFill>
              </a:rPr>
              <a:t>n</a:t>
            </a:r>
            <a:r>
              <a:rPr lang="en-US" sz="1800" b="1" i="0" dirty="0">
                <a:solidFill>
                  <a:srgbClr val="000000"/>
                </a:solidFill>
              </a:rPr>
              <a:t/>
            </a:r>
            <a:br>
              <a:rPr lang="en-US" sz="1800" b="1" i="0" dirty="0">
                <a:solidFill>
                  <a:srgbClr val="000000"/>
                </a:solidFill>
              </a:rPr>
            </a:br>
            <a:r>
              <a:rPr lang="en-US" sz="1800" b="1" i="0" dirty="0" err="1">
                <a:solidFill>
                  <a:srgbClr val="000000"/>
                </a:solidFill>
              </a:rPr>
              <a:t>s</a:t>
            </a:r>
            <a:r>
              <a:rPr lang="en-US" sz="1800" b="1" i="0" dirty="0">
                <a:solidFill>
                  <a:srgbClr val="000000"/>
                </a:solidFill>
              </a:rPr>
              <a:t/>
            </a:r>
            <a:br>
              <a:rPr lang="en-US" sz="1800" b="1" i="0" dirty="0">
                <a:solidFill>
                  <a:srgbClr val="000000"/>
                </a:solidFill>
              </a:rPr>
            </a:br>
            <a:r>
              <a:rPr lang="en-US" sz="1800" b="1" i="0" dirty="0" err="1">
                <a:solidFill>
                  <a:srgbClr val="000000"/>
                </a:solidFill>
              </a:rPr>
              <a:t>u</a:t>
            </a:r>
            <a:r>
              <a:rPr lang="en-US" sz="1800" b="1" i="0" dirty="0">
                <a:solidFill>
                  <a:srgbClr val="000000"/>
                </a:solidFill>
              </a:rPr>
              <a:t/>
            </a:r>
            <a:br>
              <a:rPr lang="en-US" sz="1800" b="1" i="0" dirty="0">
                <a:solidFill>
                  <a:srgbClr val="000000"/>
                </a:solidFill>
              </a:rPr>
            </a:br>
            <a:r>
              <a:rPr lang="en-US" sz="1800" b="1" i="0" dirty="0" err="1">
                <a:solidFill>
                  <a:srgbClr val="000000"/>
                </a:solidFill>
              </a:rPr>
              <a:t>l</a:t>
            </a:r>
            <a:r>
              <a:rPr lang="en-US" sz="1800" b="1" i="0" dirty="0">
                <a:solidFill>
                  <a:srgbClr val="000000"/>
                </a:solidFill>
              </a:rPr>
              <a:t/>
            </a:r>
            <a:br>
              <a:rPr lang="en-US" sz="1800" b="1" i="0" dirty="0">
                <a:solidFill>
                  <a:srgbClr val="000000"/>
                </a:solidFill>
              </a:rPr>
            </a:br>
            <a:r>
              <a:rPr lang="en-US" sz="1800" b="1" i="0" dirty="0" err="1">
                <a:solidFill>
                  <a:srgbClr val="000000"/>
                </a:solidFill>
              </a:rPr>
              <a:t>i</a:t>
            </a:r>
            <a:r>
              <a:rPr lang="en-US" sz="1800" b="1" i="0" dirty="0">
                <a:solidFill>
                  <a:srgbClr val="000000"/>
                </a:solidFill>
              </a:rPr>
              <a:t/>
            </a:r>
            <a:br>
              <a:rPr lang="en-US" sz="1800" b="1" i="0" dirty="0">
                <a:solidFill>
                  <a:srgbClr val="000000"/>
                </a:solidFill>
              </a:rPr>
            </a:br>
            <a:r>
              <a:rPr lang="en-US" sz="1800" b="1" i="0" dirty="0" err="1">
                <a:solidFill>
                  <a:srgbClr val="000000"/>
                </a:solidFill>
              </a:rPr>
              <a:t>n</a:t>
            </a:r>
            <a:endParaRPr lang="en-US" sz="1800" b="1" i="0" dirty="0">
              <a:solidFill>
                <a:srgbClr val="000000"/>
              </a:solidFill>
            </a:endParaRPr>
          </a:p>
        </p:txBody>
      </p:sp>
      <p:sp>
        <p:nvSpPr>
          <p:cNvPr id="44" name="Text Box 6"/>
          <p:cNvSpPr txBox="1">
            <a:spLocks noChangeArrowheads="1"/>
          </p:cNvSpPr>
          <p:nvPr/>
        </p:nvSpPr>
        <p:spPr bwMode="auto">
          <a:xfrm>
            <a:off x="533400" y="4051300"/>
            <a:ext cx="381000" cy="2317557"/>
          </a:xfrm>
          <a:prstGeom prst="rect">
            <a:avLst/>
          </a:prstGeom>
          <a:noFill/>
          <a:ln w="9525">
            <a:noFill/>
            <a:miter lim="800000"/>
            <a:headEnd/>
            <a:tailEnd/>
          </a:ln>
          <a:effectLst/>
        </p:spPr>
        <p:txBody>
          <a:bodyPr>
            <a:prstTxWarp prst="textNoShape">
              <a:avLst/>
            </a:prstTxWarp>
            <a:spAutoFit/>
          </a:bodyPr>
          <a:lstStyle/>
          <a:p>
            <a:pPr algn="ctr">
              <a:lnSpc>
                <a:spcPct val="80000"/>
              </a:lnSpc>
              <a:spcBef>
                <a:spcPct val="50000"/>
              </a:spcBef>
            </a:pPr>
            <a:r>
              <a:rPr lang="en-US" sz="1800" b="1" i="0">
                <a:solidFill>
                  <a:srgbClr val="000000"/>
                </a:solidFill>
              </a:rPr>
              <a:t>M</a:t>
            </a:r>
            <a:br>
              <a:rPr lang="en-US" sz="1800" b="1" i="0">
                <a:solidFill>
                  <a:srgbClr val="000000"/>
                </a:solidFill>
              </a:rPr>
            </a:br>
            <a:r>
              <a:rPr lang="en-US" sz="1800" b="1" i="0">
                <a:solidFill>
                  <a:srgbClr val="000000"/>
                </a:solidFill>
              </a:rPr>
              <a:t>o</a:t>
            </a:r>
            <a:br>
              <a:rPr lang="en-US" sz="1800" b="1" i="0">
                <a:solidFill>
                  <a:srgbClr val="000000"/>
                </a:solidFill>
              </a:rPr>
            </a:br>
            <a:r>
              <a:rPr lang="en-US" sz="1800" b="1" i="0">
                <a:solidFill>
                  <a:srgbClr val="000000"/>
                </a:solidFill>
              </a:rPr>
              <a:t>n</a:t>
            </a:r>
            <a:br>
              <a:rPr lang="en-US" sz="1800" b="1" i="0">
                <a:solidFill>
                  <a:srgbClr val="000000"/>
                </a:solidFill>
              </a:rPr>
            </a:br>
            <a:r>
              <a:rPr lang="en-US" sz="1800" b="1" i="0">
                <a:solidFill>
                  <a:srgbClr val="000000"/>
                </a:solidFill>
              </a:rPr>
              <a:t>i</a:t>
            </a:r>
            <a:br>
              <a:rPr lang="en-US" sz="1800" b="1" i="0">
                <a:solidFill>
                  <a:srgbClr val="000000"/>
                </a:solidFill>
              </a:rPr>
            </a:br>
            <a:r>
              <a:rPr lang="en-US" sz="1800" b="1" i="0">
                <a:solidFill>
                  <a:srgbClr val="000000"/>
                </a:solidFill>
              </a:rPr>
              <a:t>t</a:t>
            </a:r>
            <a:br>
              <a:rPr lang="en-US" sz="1800" b="1" i="0">
                <a:solidFill>
                  <a:srgbClr val="000000"/>
                </a:solidFill>
              </a:rPr>
            </a:br>
            <a:r>
              <a:rPr lang="en-US" sz="1800" b="1" i="0">
                <a:solidFill>
                  <a:srgbClr val="000000"/>
                </a:solidFill>
              </a:rPr>
              <a:t>o</a:t>
            </a:r>
            <a:br>
              <a:rPr lang="en-US" sz="1800" b="1" i="0">
                <a:solidFill>
                  <a:srgbClr val="000000"/>
                </a:solidFill>
              </a:rPr>
            </a:br>
            <a:r>
              <a:rPr lang="en-US" sz="1800" b="1" i="0">
                <a:solidFill>
                  <a:srgbClr val="000000"/>
                </a:solidFill>
              </a:rPr>
              <a:t>r</a:t>
            </a:r>
            <a:br>
              <a:rPr lang="en-US" sz="1800" b="1" i="0">
                <a:solidFill>
                  <a:srgbClr val="000000"/>
                </a:solidFill>
              </a:rPr>
            </a:br>
            <a:r>
              <a:rPr lang="en-US" sz="1800" b="1" i="0">
                <a:solidFill>
                  <a:srgbClr val="000000"/>
                </a:solidFill>
              </a:rPr>
              <a:t>i</a:t>
            </a:r>
            <a:br>
              <a:rPr lang="en-US" sz="1800" b="1" i="0">
                <a:solidFill>
                  <a:srgbClr val="000000"/>
                </a:solidFill>
              </a:rPr>
            </a:br>
            <a:r>
              <a:rPr lang="en-US" sz="1800" b="1" i="0">
                <a:solidFill>
                  <a:srgbClr val="000000"/>
                </a:solidFill>
              </a:rPr>
              <a:t>n</a:t>
            </a:r>
            <a:br>
              <a:rPr lang="en-US" sz="1800" b="1" i="0">
                <a:solidFill>
                  <a:srgbClr val="000000"/>
                </a:solidFill>
              </a:rPr>
            </a:br>
            <a:r>
              <a:rPr lang="en-US" sz="1800" b="1" i="0">
                <a:solidFill>
                  <a:srgbClr val="000000"/>
                </a:solidFill>
              </a:rPr>
              <a:t>g</a:t>
            </a:r>
          </a:p>
        </p:txBody>
      </p:sp>
      <p:sp>
        <p:nvSpPr>
          <p:cNvPr id="45" name="Rectangle 7"/>
          <p:cNvSpPr>
            <a:spLocks noChangeArrowheads="1"/>
          </p:cNvSpPr>
          <p:nvPr/>
        </p:nvSpPr>
        <p:spPr bwMode="auto">
          <a:xfrm>
            <a:off x="1717675" y="6032500"/>
            <a:ext cx="666750" cy="366713"/>
          </a:xfrm>
          <a:prstGeom prst="rect">
            <a:avLst/>
          </a:prstGeom>
          <a:noFill/>
          <a:ln w="9525">
            <a:noFill/>
            <a:miter lim="800000"/>
            <a:headEnd/>
            <a:tailEnd/>
          </a:ln>
          <a:effectLst/>
        </p:spPr>
        <p:txBody>
          <a:bodyPr wrap="none">
            <a:prstTxWarp prst="textNoShape">
              <a:avLst/>
            </a:prstTxWarp>
            <a:spAutoFit/>
          </a:bodyPr>
          <a:lstStyle/>
          <a:p>
            <a:r>
              <a:rPr lang="en-US" sz="1800" b="1">
                <a:solidFill>
                  <a:srgbClr val="FFFF00"/>
                </a:solidFill>
              </a:rPr>
              <a:t>HCP</a:t>
            </a:r>
          </a:p>
        </p:txBody>
      </p:sp>
      <p:sp>
        <p:nvSpPr>
          <p:cNvPr id="46" name="Rectangle 8"/>
          <p:cNvSpPr>
            <a:spLocks noChangeArrowheads="1"/>
          </p:cNvSpPr>
          <p:nvPr/>
        </p:nvSpPr>
        <p:spPr bwMode="auto">
          <a:xfrm>
            <a:off x="3560763" y="6032500"/>
            <a:ext cx="2063750" cy="366713"/>
          </a:xfrm>
          <a:prstGeom prst="rect">
            <a:avLst/>
          </a:prstGeom>
          <a:noFill/>
          <a:ln w="9525">
            <a:noFill/>
            <a:miter lim="800000"/>
            <a:headEnd/>
            <a:tailEnd/>
          </a:ln>
          <a:effectLst/>
        </p:spPr>
        <p:txBody>
          <a:bodyPr wrap="none">
            <a:prstTxWarp prst="textNoShape">
              <a:avLst/>
            </a:prstTxWarp>
            <a:spAutoFit/>
          </a:bodyPr>
          <a:lstStyle/>
          <a:p>
            <a:r>
              <a:rPr lang="en-US" sz="1800" b="1">
                <a:solidFill>
                  <a:srgbClr val="FFFF00"/>
                </a:solidFill>
              </a:rPr>
              <a:t>Self Management</a:t>
            </a:r>
          </a:p>
        </p:txBody>
      </p:sp>
      <p:sp>
        <p:nvSpPr>
          <p:cNvPr id="47" name="Rectangle 9"/>
          <p:cNvSpPr>
            <a:spLocks noChangeArrowheads="1"/>
          </p:cNvSpPr>
          <p:nvPr/>
        </p:nvSpPr>
        <p:spPr bwMode="auto">
          <a:xfrm>
            <a:off x="6499225" y="6032500"/>
            <a:ext cx="1454150" cy="366713"/>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FF00"/>
                </a:solidFill>
              </a:rPr>
              <a:t>Automation</a:t>
            </a:r>
          </a:p>
        </p:txBody>
      </p:sp>
      <p:sp>
        <p:nvSpPr>
          <p:cNvPr id="48" name="Rectangle 10"/>
          <p:cNvSpPr>
            <a:spLocks noChangeArrowheads="1"/>
          </p:cNvSpPr>
          <p:nvPr/>
        </p:nvSpPr>
        <p:spPr bwMode="auto">
          <a:xfrm>
            <a:off x="1295400" y="1143000"/>
            <a:ext cx="2443163" cy="336550"/>
          </a:xfrm>
          <a:prstGeom prst="rect">
            <a:avLst/>
          </a:prstGeom>
          <a:noFill/>
          <a:ln w="9525">
            <a:noFill/>
            <a:miter lim="800000"/>
            <a:headEnd/>
            <a:tailEnd/>
          </a:ln>
          <a:effectLst/>
        </p:spPr>
        <p:txBody>
          <a:bodyPr wrap="none">
            <a:prstTxWarp prst="textNoShape">
              <a:avLst/>
            </a:prstTxWarp>
            <a:spAutoFit/>
          </a:bodyPr>
          <a:lstStyle/>
          <a:p>
            <a:r>
              <a:rPr lang="en-US" sz="1600" b="1" dirty="0">
                <a:solidFill>
                  <a:srgbClr val="000000"/>
                </a:solidFill>
              </a:rPr>
              <a:t>1922 Insulin &amp; syringes</a:t>
            </a:r>
          </a:p>
        </p:txBody>
      </p:sp>
      <p:sp>
        <p:nvSpPr>
          <p:cNvPr id="49" name="AutoShape 11"/>
          <p:cNvSpPr>
            <a:spLocks noChangeArrowheads="1"/>
          </p:cNvSpPr>
          <p:nvPr/>
        </p:nvSpPr>
        <p:spPr bwMode="auto">
          <a:xfrm>
            <a:off x="1066800" y="1219200"/>
            <a:ext cx="182563"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50" name="Rectangle 12"/>
          <p:cNvSpPr>
            <a:spLocks noChangeArrowheads="1"/>
          </p:cNvSpPr>
          <p:nvPr/>
        </p:nvSpPr>
        <p:spPr bwMode="auto">
          <a:xfrm>
            <a:off x="3236050" y="2362200"/>
            <a:ext cx="917712" cy="584776"/>
          </a:xfrm>
          <a:prstGeom prst="rect">
            <a:avLst/>
          </a:prstGeom>
          <a:noFill/>
          <a:ln w="9525">
            <a:noFill/>
            <a:miter lim="800000"/>
            <a:headEnd/>
            <a:tailEnd/>
          </a:ln>
          <a:effectLst/>
        </p:spPr>
        <p:txBody>
          <a:bodyPr wrap="none">
            <a:prstTxWarp prst="textNoShape">
              <a:avLst/>
            </a:prstTxWarp>
            <a:spAutoFit/>
          </a:bodyPr>
          <a:lstStyle/>
          <a:p>
            <a:r>
              <a:rPr lang="en-US" sz="1600" b="1" dirty="0">
                <a:solidFill>
                  <a:srgbClr val="000000"/>
                </a:solidFill>
              </a:rPr>
              <a:t>1979</a:t>
            </a:r>
            <a:r>
              <a:rPr lang="en-US" sz="1600" b="1" dirty="0" smtClean="0">
                <a:solidFill>
                  <a:srgbClr val="000000"/>
                </a:solidFill>
              </a:rPr>
              <a:t> </a:t>
            </a:r>
            <a:br>
              <a:rPr lang="en-US" sz="1600" b="1" dirty="0" smtClean="0">
                <a:solidFill>
                  <a:srgbClr val="000000"/>
                </a:solidFill>
              </a:rPr>
            </a:br>
            <a:r>
              <a:rPr lang="en-US" sz="1600" b="1" dirty="0" smtClean="0">
                <a:solidFill>
                  <a:srgbClr val="000000"/>
                </a:solidFill>
              </a:rPr>
              <a:t>Pumps</a:t>
            </a:r>
            <a:endParaRPr lang="en-US" sz="1600" b="1" dirty="0">
              <a:solidFill>
                <a:srgbClr val="000000"/>
              </a:solidFill>
            </a:endParaRPr>
          </a:p>
        </p:txBody>
      </p:sp>
      <p:sp>
        <p:nvSpPr>
          <p:cNvPr id="51" name="AutoShape 13"/>
          <p:cNvSpPr>
            <a:spLocks noChangeArrowheads="1"/>
          </p:cNvSpPr>
          <p:nvPr/>
        </p:nvSpPr>
        <p:spPr bwMode="auto">
          <a:xfrm>
            <a:off x="3489854" y="2899306"/>
            <a:ext cx="182562" cy="182562"/>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52" name="Rectangle 14"/>
          <p:cNvSpPr>
            <a:spLocks noChangeArrowheads="1"/>
          </p:cNvSpPr>
          <p:nvPr/>
        </p:nvSpPr>
        <p:spPr bwMode="auto">
          <a:xfrm>
            <a:off x="3978275" y="2615624"/>
            <a:ext cx="724049" cy="584776"/>
          </a:xfrm>
          <a:prstGeom prst="rect">
            <a:avLst/>
          </a:prstGeom>
          <a:noFill/>
          <a:ln w="9525">
            <a:noFill/>
            <a:miter lim="800000"/>
            <a:headEnd/>
            <a:tailEnd/>
          </a:ln>
          <a:effectLst/>
        </p:spPr>
        <p:txBody>
          <a:bodyPr wrap="none">
            <a:prstTxWarp prst="textNoShape">
              <a:avLst/>
            </a:prstTxWarp>
            <a:spAutoFit/>
          </a:bodyPr>
          <a:lstStyle/>
          <a:p>
            <a:r>
              <a:rPr lang="en-US" sz="1600" b="1" dirty="0">
                <a:solidFill>
                  <a:srgbClr val="000000"/>
                </a:solidFill>
              </a:rPr>
              <a:t>1983</a:t>
            </a:r>
            <a:r>
              <a:rPr lang="en-US" sz="1600" b="1" dirty="0" smtClean="0">
                <a:solidFill>
                  <a:srgbClr val="000000"/>
                </a:solidFill>
              </a:rPr>
              <a:t> </a:t>
            </a:r>
            <a:br>
              <a:rPr lang="en-US" sz="1600" b="1" dirty="0" smtClean="0">
                <a:solidFill>
                  <a:srgbClr val="000000"/>
                </a:solidFill>
              </a:rPr>
            </a:br>
            <a:r>
              <a:rPr lang="en-US" sz="1600" b="1" dirty="0" smtClean="0">
                <a:solidFill>
                  <a:srgbClr val="000000"/>
                </a:solidFill>
              </a:rPr>
              <a:t>Pens</a:t>
            </a:r>
            <a:endParaRPr lang="en-US" sz="1600" b="1" dirty="0">
              <a:solidFill>
                <a:srgbClr val="000000"/>
              </a:solidFill>
            </a:endParaRPr>
          </a:p>
        </p:txBody>
      </p:sp>
      <p:sp>
        <p:nvSpPr>
          <p:cNvPr id="53" name="AutoShape 15"/>
          <p:cNvSpPr>
            <a:spLocks noChangeArrowheads="1"/>
          </p:cNvSpPr>
          <p:nvPr/>
        </p:nvSpPr>
        <p:spPr bwMode="auto">
          <a:xfrm>
            <a:off x="3803121" y="2983973"/>
            <a:ext cx="182562" cy="182562"/>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54" name="Rectangle 16"/>
          <p:cNvSpPr>
            <a:spLocks noChangeArrowheads="1"/>
          </p:cNvSpPr>
          <p:nvPr/>
        </p:nvSpPr>
        <p:spPr bwMode="auto">
          <a:xfrm>
            <a:off x="3013075" y="3303588"/>
            <a:ext cx="1403350"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000000"/>
                </a:solidFill>
              </a:rPr>
              <a:t>Connectivity</a:t>
            </a:r>
          </a:p>
        </p:txBody>
      </p:sp>
      <p:sp>
        <p:nvSpPr>
          <p:cNvPr id="55" name="AutoShape 17"/>
          <p:cNvSpPr>
            <a:spLocks noChangeArrowheads="1"/>
          </p:cNvSpPr>
          <p:nvPr/>
        </p:nvSpPr>
        <p:spPr bwMode="auto">
          <a:xfrm>
            <a:off x="4387850" y="3405188"/>
            <a:ext cx="182563" cy="182562"/>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56" name="Rectangle 18"/>
          <p:cNvSpPr>
            <a:spLocks noChangeArrowheads="1"/>
          </p:cNvSpPr>
          <p:nvPr/>
        </p:nvSpPr>
        <p:spPr bwMode="auto">
          <a:xfrm>
            <a:off x="1447800" y="5530850"/>
            <a:ext cx="2352675"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000000"/>
                </a:solidFill>
              </a:rPr>
              <a:t>1926 Clinic Monitoring</a:t>
            </a:r>
          </a:p>
        </p:txBody>
      </p:sp>
      <p:sp>
        <p:nvSpPr>
          <p:cNvPr id="57" name="AutoShape 19"/>
          <p:cNvSpPr>
            <a:spLocks noChangeArrowheads="1"/>
          </p:cNvSpPr>
          <p:nvPr/>
        </p:nvSpPr>
        <p:spPr bwMode="auto">
          <a:xfrm>
            <a:off x="1219200" y="5607050"/>
            <a:ext cx="182563"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58" name="Rectangle 20"/>
          <p:cNvSpPr>
            <a:spLocks noChangeArrowheads="1"/>
          </p:cNvSpPr>
          <p:nvPr/>
        </p:nvSpPr>
        <p:spPr bwMode="auto">
          <a:xfrm>
            <a:off x="3319991" y="4377268"/>
            <a:ext cx="2171700" cy="336550"/>
          </a:xfrm>
          <a:prstGeom prst="rect">
            <a:avLst/>
          </a:prstGeom>
          <a:noFill/>
          <a:ln w="9525">
            <a:noFill/>
            <a:miter lim="800000"/>
            <a:headEnd/>
            <a:tailEnd/>
          </a:ln>
          <a:effectLst/>
        </p:spPr>
        <p:txBody>
          <a:bodyPr wrap="none">
            <a:prstTxWarp prst="textNoShape">
              <a:avLst/>
            </a:prstTxWarp>
            <a:spAutoFit/>
          </a:bodyPr>
          <a:lstStyle/>
          <a:p>
            <a:r>
              <a:rPr lang="en-US" sz="1600" b="1" dirty="0">
                <a:solidFill>
                  <a:srgbClr val="000000"/>
                </a:solidFill>
              </a:rPr>
              <a:t>1971 Home Monitors</a:t>
            </a:r>
          </a:p>
        </p:txBody>
      </p:sp>
      <p:sp>
        <p:nvSpPr>
          <p:cNvPr id="59" name="AutoShape 21"/>
          <p:cNvSpPr>
            <a:spLocks noChangeArrowheads="1"/>
          </p:cNvSpPr>
          <p:nvPr/>
        </p:nvSpPr>
        <p:spPr bwMode="auto">
          <a:xfrm>
            <a:off x="3091391" y="4453468"/>
            <a:ext cx="182563"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60" name="Rectangle 22"/>
          <p:cNvSpPr>
            <a:spLocks noChangeArrowheads="1"/>
          </p:cNvSpPr>
          <p:nvPr/>
        </p:nvSpPr>
        <p:spPr bwMode="auto">
          <a:xfrm>
            <a:off x="2057400" y="3746500"/>
            <a:ext cx="1922463"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000000"/>
                </a:solidFill>
              </a:rPr>
              <a:t>Data Management</a:t>
            </a:r>
          </a:p>
        </p:txBody>
      </p:sp>
      <p:sp>
        <p:nvSpPr>
          <p:cNvPr id="61" name="AutoShape 23"/>
          <p:cNvSpPr>
            <a:spLocks noChangeArrowheads="1"/>
          </p:cNvSpPr>
          <p:nvPr/>
        </p:nvSpPr>
        <p:spPr bwMode="auto">
          <a:xfrm>
            <a:off x="3932238" y="3822700"/>
            <a:ext cx="182562"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62" name="AutoShape 24"/>
          <p:cNvSpPr>
            <a:spLocks noChangeArrowheads="1"/>
          </p:cNvSpPr>
          <p:nvPr/>
        </p:nvSpPr>
        <p:spPr bwMode="auto">
          <a:xfrm>
            <a:off x="8275638" y="3581400"/>
            <a:ext cx="182562"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63" name="Rectangle 25"/>
          <p:cNvSpPr>
            <a:spLocks noChangeArrowheads="1"/>
          </p:cNvSpPr>
          <p:nvPr/>
        </p:nvSpPr>
        <p:spPr bwMode="auto">
          <a:xfrm>
            <a:off x="914400" y="914400"/>
            <a:ext cx="76200" cy="5562600"/>
          </a:xfrm>
          <a:prstGeom prst="rect">
            <a:avLst/>
          </a:prstGeom>
          <a:solidFill>
            <a:srgbClr val="FFFFFF"/>
          </a:solidFill>
          <a:ln w="9525">
            <a:solidFill>
              <a:srgbClr val="FFFFFF"/>
            </a:solidFill>
            <a:miter lim="800000"/>
            <a:headEnd/>
            <a:tailEnd/>
          </a:ln>
          <a:effectLst/>
        </p:spPr>
        <p:txBody>
          <a:bodyPr wrap="none" anchor="ctr">
            <a:prstTxWarp prst="textNoShape">
              <a:avLst/>
            </a:prstTxWarp>
          </a:bodyPr>
          <a:lstStyle/>
          <a:p>
            <a:endParaRPr lang="en-US"/>
          </a:p>
        </p:txBody>
      </p:sp>
      <p:sp>
        <p:nvSpPr>
          <p:cNvPr id="64" name="Text Box 26"/>
          <p:cNvSpPr txBox="1">
            <a:spLocks noChangeArrowheads="1"/>
          </p:cNvSpPr>
          <p:nvPr/>
        </p:nvSpPr>
        <p:spPr bwMode="auto">
          <a:xfrm>
            <a:off x="685800" y="1066800"/>
            <a:ext cx="381000" cy="2091342"/>
          </a:xfrm>
          <a:prstGeom prst="rect">
            <a:avLst/>
          </a:prstGeom>
          <a:noFill/>
          <a:ln w="9525">
            <a:noFill/>
            <a:miter lim="800000"/>
            <a:headEnd/>
            <a:tailEnd/>
          </a:ln>
          <a:effectLst/>
        </p:spPr>
        <p:txBody>
          <a:bodyPr>
            <a:prstTxWarp prst="textNoShape">
              <a:avLst/>
            </a:prstTxWarp>
            <a:spAutoFit/>
          </a:bodyPr>
          <a:lstStyle/>
          <a:p>
            <a:pPr algn="ctr">
              <a:lnSpc>
                <a:spcPct val="90000"/>
              </a:lnSpc>
              <a:spcBef>
                <a:spcPct val="50000"/>
              </a:spcBef>
            </a:pPr>
            <a:r>
              <a:rPr lang="en-US" sz="1800" b="1" i="0">
                <a:solidFill>
                  <a:srgbClr val="000000"/>
                </a:solidFill>
              </a:rPr>
              <a:t>D</a:t>
            </a:r>
            <a:br>
              <a:rPr lang="en-US" sz="1800" b="1" i="0">
                <a:solidFill>
                  <a:srgbClr val="000000"/>
                </a:solidFill>
              </a:rPr>
            </a:br>
            <a:r>
              <a:rPr lang="en-US" sz="1800" b="1" i="0">
                <a:solidFill>
                  <a:srgbClr val="000000"/>
                </a:solidFill>
              </a:rPr>
              <a:t>e</a:t>
            </a:r>
            <a:br>
              <a:rPr lang="en-US" sz="1800" b="1" i="0">
                <a:solidFill>
                  <a:srgbClr val="000000"/>
                </a:solidFill>
              </a:rPr>
            </a:br>
            <a:r>
              <a:rPr lang="en-US" sz="1800" b="1" i="0">
                <a:solidFill>
                  <a:srgbClr val="000000"/>
                </a:solidFill>
              </a:rPr>
              <a:t>l</a:t>
            </a:r>
            <a:br>
              <a:rPr lang="en-US" sz="1800" b="1" i="0">
                <a:solidFill>
                  <a:srgbClr val="000000"/>
                </a:solidFill>
              </a:rPr>
            </a:br>
            <a:r>
              <a:rPr lang="en-US" sz="1800" b="1" i="0">
                <a:solidFill>
                  <a:srgbClr val="000000"/>
                </a:solidFill>
              </a:rPr>
              <a:t>i</a:t>
            </a:r>
            <a:br>
              <a:rPr lang="en-US" sz="1800" b="1" i="0">
                <a:solidFill>
                  <a:srgbClr val="000000"/>
                </a:solidFill>
              </a:rPr>
            </a:br>
            <a:r>
              <a:rPr lang="en-US" sz="1800" b="1" i="0">
                <a:solidFill>
                  <a:srgbClr val="000000"/>
                </a:solidFill>
              </a:rPr>
              <a:t>v</a:t>
            </a:r>
            <a:br>
              <a:rPr lang="en-US" sz="1800" b="1" i="0">
                <a:solidFill>
                  <a:srgbClr val="000000"/>
                </a:solidFill>
              </a:rPr>
            </a:br>
            <a:r>
              <a:rPr lang="en-US" sz="1800" b="1" i="0">
                <a:solidFill>
                  <a:srgbClr val="000000"/>
                </a:solidFill>
              </a:rPr>
              <a:t>e</a:t>
            </a:r>
            <a:br>
              <a:rPr lang="en-US" sz="1800" b="1" i="0">
                <a:solidFill>
                  <a:srgbClr val="000000"/>
                </a:solidFill>
              </a:rPr>
            </a:br>
            <a:r>
              <a:rPr lang="en-US" sz="1800" b="1" i="0">
                <a:solidFill>
                  <a:srgbClr val="000000"/>
                </a:solidFill>
              </a:rPr>
              <a:t>r</a:t>
            </a:r>
            <a:br>
              <a:rPr lang="en-US" sz="1800" b="1" i="0">
                <a:solidFill>
                  <a:srgbClr val="000000"/>
                </a:solidFill>
              </a:rPr>
            </a:br>
            <a:r>
              <a:rPr lang="en-US" sz="1800" b="1" i="0">
                <a:solidFill>
                  <a:srgbClr val="000000"/>
                </a:solidFill>
              </a:rPr>
              <a:t>y</a:t>
            </a:r>
          </a:p>
        </p:txBody>
      </p:sp>
      <p:sp>
        <p:nvSpPr>
          <p:cNvPr id="65" name="Rectangle 27"/>
          <p:cNvSpPr>
            <a:spLocks noChangeArrowheads="1"/>
          </p:cNvSpPr>
          <p:nvPr/>
        </p:nvSpPr>
        <p:spPr bwMode="auto">
          <a:xfrm>
            <a:off x="8610600" y="914400"/>
            <a:ext cx="152400" cy="5181600"/>
          </a:xfrm>
          <a:prstGeom prst="rect">
            <a:avLst/>
          </a:prstGeom>
          <a:solidFill>
            <a:srgbClr val="FFFFFF"/>
          </a:solidFill>
          <a:ln w="9525">
            <a:solidFill>
              <a:srgbClr val="FFFFFF"/>
            </a:solidFill>
            <a:miter lim="800000"/>
            <a:headEnd/>
            <a:tailEnd/>
          </a:ln>
          <a:effectLst/>
        </p:spPr>
        <p:txBody>
          <a:bodyPr wrap="none" anchor="ctr">
            <a:prstTxWarp prst="textNoShape">
              <a:avLst/>
            </a:prstTxWarp>
          </a:bodyPr>
          <a:lstStyle/>
          <a:p>
            <a:endParaRPr lang="en-US"/>
          </a:p>
        </p:txBody>
      </p:sp>
      <p:sp>
        <p:nvSpPr>
          <p:cNvPr id="66" name="Rectangle 28"/>
          <p:cNvSpPr>
            <a:spLocks noChangeArrowheads="1"/>
          </p:cNvSpPr>
          <p:nvPr/>
        </p:nvSpPr>
        <p:spPr bwMode="auto">
          <a:xfrm>
            <a:off x="7613650" y="3200400"/>
            <a:ext cx="1414463" cy="336550"/>
          </a:xfrm>
          <a:prstGeom prst="rect">
            <a:avLst/>
          </a:prstGeom>
          <a:noFill/>
          <a:ln w="9525">
            <a:noFill/>
            <a:miter lim="800000"/>
            <a:headEnd/>
            <a:tailEnd/>
          </a:ln>
          <a:effectLst/>
        </p:spPr>
        <p:txBody>
          <a:bodyPr wrap="none">
            <a:prstTxWarp prst="textNoShape">
              <a:avLst/>
            </a:prstTxWarp>
            <a:spAutoFit/>
          </a:bodyPr>
          <a:lstStyle/>
          <a:p>
            <a:r>
              <a:rPr lang="en-US" sz="1600" b="1">
                <a:solidFill>
                  <a:srgbClr val="000000"/>
                </a:solidFill>
              </a:rPr>
              <a:t>Closed Loop</a:t>
            </a:r>
          </a:p>
        </p:txBody>
      </p:sp>
      <p:sp>
        <p:nvSpPr>
          <p:cNvPr id="69" name="Rectangle 31"/>
          <p:cNvSpPr>
            <a:spLocks noChangeArrowheads="1"/>
          </p:cNvSpPr>
          <p:nvPr/>
        </p:nvSpPr>
        <p:spPr bwMode="auto">
          <a:xfrm>
            <a:off x="5843588" y="6494463"/>
            <a:ext cx="3197225" cy="304800"/>
          </a:xfrm>
          <a:prstGeom prst="rect">
            <a:avLst/>
          </a:prstGeom>
          <a:noFill/>
          <a:ln w="9525">
            <a:noFill/>
            <a:miter lim="800000"/>
            <a:headEnd/>
            <a:tailEnd/>
          </a:ln>
          <a:effectLst/>
        </p:spPr>
        <p:txBody>
          <a:bodyPr wrap="none">
            <a:prstTxWarp prst="textNoShape">
              <a:avLst/>
            </a:prstTxWarp>
            <a:spAutoFit/>
          </a:bodyPr>
          <a:lstStyle/>
          <a:p>
            <a:pPr eaLnBrk="1" hangingPunct="1"/>
            <a:r>
              <a:rPr lang="en-US" sz="1400" b="1">
                <a:effectLst>
                  <a:outerShdw blurRad="38100" dist="38100" dir="2700000" algn="tl">
                    <a:srgbClr val="DDDDDD"/>
                  </a:outerShdw>
                </a:effectLst>
              </a:rPr>
              <a:t>Adapted courtesy Roche/Disetronic</a:t>
            </a:r>
          </a:p>
        </p:txBody>
      </p:sp>
      <p:sp>
        <p:nvSpPr>
          <p:cNvPr id="70" name="AutoShape 32"/>
          <p:cNvSpPr>
            <a:spLocks noChangeArrowheads="1"/>
          </p:cNvSpPr>
          <p:nvPr/>
        </p:nvSpPr>
        <p:spPr bwMode="auto">
          <a:xfrm>
            <a:off x="5378450" y="3849159"/>
            <a:ext cx="182563"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71" name="Rectangle 33"/>
          <p:cNvSpPr>
            <a:spLocks noChangeArrowheads="1"/>
          </p:cNvSpPr>
          <p:nvPr/>
        </p:nvSpPr>
        <p:spPr bwMode="auto">
          <a:xfrm>
            <a:off x="5475288" y="3906838"/>
            <a:ext cx="1339903" cy="338554"/>
          </a:xfrm>
          <a:prstGeom prst="rect">
            <a:avLst/>
          </a:prstGeom>
          <a:noFill/>
          <a:ln w="9525">
            <a:noFill/>
            <a:miter lim="800000"/>
            <a:headEnd/>
            <a:tailEnd/>
          </a:ln>
          <a:effectLst/>
        </p:spPr>
        <p:txBody>
          <a:bodyPr wrap="none">
            <a:prstTxWarp prst="textNoShape">
              <a:avLst/>
            </a:prstTxWarp>
            <a:spAutoFit/>
          </a:bodyPr>
          <a:lstStyle/>
          <a:p>
            <a:r>
              <a:rPr lang="en-US" sz="1600" b="1" dirty="0">
                <a:solidFill>
                  <a:srgbClr val="000000"/>
                </a:solidFill>
              </a:rPr>
              <a:t>2006</a:t>
            </a:r>
            <a:r>
              <a:rPr lang="en-US" sz="1600" b="1" dirty="0" smtClean="0">
                <a:solidFill>
                  <a:srgbClr val="000000"/>
                </a:solidFill>
              </a:rPr>
              <a:t> </a:t>
            </a:r>
            <a:r>
              <a:rPr lang="en-US" sz="1600" b="1" dirty="0" err="1" smtClean="0">
                <a:solidFill>
                  <a:srgbClr val="000000"/>
                </a:solidFill>
              </a:rPr>
              <a:t>CGMs</a:t>
            </a:r>
            <a:endParaRPr lang="en-US" sz="1600" b="1" dirty="0">
              <a:solidFill>
                <a:srgbClr val="000000"/>
              </a:solidFill>
            </a:endParaRPr>
          </a:p>
        </p:txBody>
      </p:sp>
      <p:sp>
        <p:nvSpPr>
          <p:cNvPr id="74" name="AutoShape 36"/>
          <p:cNvSpPr>
            <a:spLocks noChangeArrowheads="1"/>
          </p:cNvSpPr>
          <p:nvPr/>
        </p:nvSpPr>
        <p:spPr bwMode="auto">
          <a:xfrm>
            <a:off x="4953000" y="3254374"/>
            <a:ext cx="182562"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75" name="Rectangle 37"/>
          <p:cNvSpPr>
            <a:spLocks noChangeArrowheads="1"/>
          </p:cNvSpPr>
          <p:nvPr/>
        </p:nvSpPr>
        <p:spPr bwMode="auto">
          <a:xfrm>
            <a:off x="5105400" y="2878666"/>
            <a:ext cx="1317060" cy="584776"/>
          </a:xfrm>
          <a:prstGeom prst="rect">
            <a:avLst/>
          </a:prstGeom>
          <a:noFill/>
          <a:ln w="9525">
            <a:noFill/>
            <a:miter lim="800000"/>
            <a:headEnd/>
            <a:tailEnd/>
          </a:ln>
          <a:effectLst/>
        </p:spPr>
        <p:txBody>
          <a:bodyPr wrap="none">
            <a:prstTxWarp prst="textNoShape">
              <a:avLst/>
            </a:prstTxWarp>
            <a:spAutoFit/>
          </a:bodyPr>
          <a:lstStyle/>
          <a:p>
            <a:r>
              <a:rPr lang="en-US" sz="1600" b="1" dirty="0">
                <a:solidFill>
                  <a:srgbClr val="000000"/>
                </a:solidFill>
              </a:rPr>
              <a:t>2002</a:t>
            </a:r>
            <a:r>
              <a:rPr lang="en-US" sz="1600" b="1" dirty="0" smtClean="0">
                <a:solidFill>
                  <a:srgbClr val="000000"/>
                </a:solidFill>
              </a:rPr>
              <a:t> Bolus </a:t>
            </a:r>
            <a:br>
              <a:rPr lang="en-US" sz="1600" b="1" dirty="0" smtClean="0">
                <a:solidFill>
                  <a:srgbClr val="000000"/>
                </a:solidFill>
              </a:rPr>
            </a:br>
            <a:r>
              <a:rPr lang="en-US" sz="1600" b="1" dirty="0" smtClean="0">
                <a:solidFill>
                  <a:srgbClr val="000000"/>
                </a:solidFill>
              </a:rPr>
              <a:t>Calc. </a:t>
            </a:r>
            <a:endParaRPr lang="en-US" sz="1600" b="1" dirty="0">
              <a:solidFill>
                <a:srgbClr val="000000"/>
              </a:solidFill>
            </a:endParaRPr>
          </a:p>
        </p:txBody>
      </p:sp>
      <p:sp>
        <p:nvSpPr>
          <p:cNvPr id="76" name="AutoShape 36"/>
          <p:cNvSpPr>
            <a:spLocks noChangeArrowheads="1"/>
          </p:cNvSpPr>
          <p:nvPr/>
        </p:nvSpPr>
        <p:spPr bwMode="auto">
          <a:xfrm>
            <a:off x="5943600" y="3600932"/>
            <a:ext cx="182562" cy="182563"/>
          </a:xfrm>
          <a:prstGeom prst="diamond">
            <a:avLst/>
          </a:prstGeom>
          <a:solidFill>
            <a:srgbClr val="FF6600"/>
          </a:solidFill>
          <a:ln w="9525">
            <a:solidFill>
              <a:srgbClr val="FF6600"/>
            </a:solidFill>
            <a:miter lim="800000"/>
            <a:headEnd/>
            <a:tailEnd/>
          </a:ln>
          <a:effectLst/>
        </p:spPr>
        <p:txBody>
          <a:bodyPr wrap="none" anchor="ctr">
            <a:prstTxWarp prst="textNoShape">
              <a:avLst/>
            </a:prstTxWarp>
          </a:bodyPr>
          <a:lstStyle/>
          <a:p>
            <a:endParaRPr lang="en-US"/>
          </a:p>
        </p:txBody>
      </p:sp>
      <p:sp>
        <p:nvSpPr>
          <p:cNvPr id="77" name="Rectangle 37"/>
          <p:cNvSpPr>
            <a:spLocks noChangeArrowheads="1"/>
          </p:cNvSpPr>
          <p:nvPr/>
        </p:nvSpPr>
        <p:spPr bwMode="auto">
          <a:xfrm>
            <a:off x="6096000" y="3225224"/>
            <a:ext cx="1476058" cy="584776"/>
          </a:xfrm>
          <a:prstGeom prst="rect">
            <a:avLst/>
          </a:prstGeom>
          <a:noFill/>
          <a:ln w="9525">
            <a:noFill/>
            <a:miter lim="800000"/>
            <a:headEnd/>
            <a:tailEnd/>
          </a:ln>
          <a:effectLst/>
        </p:spPr>
        <p:txBody>
          <a:bodyPr wrap="none">
            <a:prstTxWarp prst="textNoShape">
              <a:avLst/>
            </a:prstTxWarp>
            <a:spAutoFit/>
          </a:bodyPr>
          <a:lstStyle/>
          <a:p>
            <a:r>
              <a:rPr lang="en-US" sz="1600" b="1" dirty="0" smtClean="0">
                <a:solidFill>
                  <a:srgbClr val="000000"/>
                </a:solidFill>
              </a:rPr>
              <a:t>2012 Mini</a:t>
            </a:r>
            <a:br>
              <a:rPr lang="en-US" sz="1600" b="1" dirty="0" smtClean="0">
                <a:solidFill>
                  <a:srgbClr val="000000"/>
                </a:solidFill>
              </a:rPr>
            </a:br>
            <a:r>
              <a:rPr lang="en-US" sz="1600" b="1" dirty="0" smtClean="0">
                <a:solidFill>
                  <a:srgbClr val="000000"/>
                </a:solidFill>
              </a:rPr>
              <a:t>Closed Loop</a:t>
            </a:r>
            <a:endParaRPr lang="en-US" sz="1600" b="1" dirty="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800" dirty="0" smtClean="0"/>
              <a:t/>
            </a:r>
            <a:br>
              <a:rPr lang="en-US" sz="3800" dirty="0" smtClean="0"/>
            </a:br>
            <a:r>
              <a:rPr lang="en-US" sz="3800" dirty="0" smtClean="0"/>
              <a:t>Where Are Pumps &amp; </a:t>
            </a:r>
            <a:r>
              <a:rPr lang="en-US" sz="3800" dirty="0" err="1" smtClean="0"/>
              <a:t>CGMs</a:t>
            </a:r>
            <a:r>
              <a:rPr lang="en-US" sz="3800" dirty="0" smtClean="0"/>
              <a:t> Going?</a:t>
            </a:r>
            <a:endParaRPr lang="en-US" sz="3800" dirty="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hangingPunct="1"/>
            <a:r>
              <a:rPr lang="en-US" dirty="0" smtClean="0"/>
              <a:t>Cool Colors</a:t>
            </a:r>
            <a:endParaRPr lang="en-US" dirty="0"/>
          </a:p>
        </p:txBody>
      </p:sp>
      <p:pic>
        <p:nvPicPr>
          <p:cNvPr id="399365" name="Picture 5" descr="OT_Png_Systm_Flower_RGB"/>
          <p:cNvPicPr>
            <a:picLocks noChangeAspect="1" noChangeArrowheads="1"/>
          </p:cNvPicPr>
          <p:nvPr/>
        </p:nvPicPr>
        <p:blipFill>
          <a:blip r:embed="rId3"/>
          <a:srcRect/>
          <a:stretch>
            <a:fillRect/>
          </a:stretch>
        </p:blipFill>
        <p:spPr bwMode="auto">
          <a:xfrm>
            <a:off x="-1" y="1676401"/>
            <a:ext cx="5942921" cy="4462144"/>
          </a:xfrm>
          <a:prstGeom prst="rect">
            <a:avLst/>
          </a:prstGeom>
          <a:noFill/>
          <a:ln w="9525">
            <a:noFill/>
            <a:miter lim="800000"/>
            <a:headEnd/>
            <a:tailEnd/>
          </a:ln>
        </p:spPr>
      </p:pic>
      <p:pic>
        <p:nvPicPr>
          <p:cNvPr id="10" name="Picture 4" descr="pink"/>
          <p:cNvPicPr>
            <a:picLocks noChangeAspect="1" noChangeArrowheads="1"/>
          </p:cNvPicPr>
          <p:nvPr/>
        </p:nvPicPr>
        <p:blipFill>
          <a:blip r:embed="rId4"/>
          <a:srcRect/>
          <a:stretch>
            <a:fillRect/>
          </a:stretch>
        </p:blipFill>
        <p:spPr bwMode="auto">
          <a:xfrm>
            <a:off x="4963547" y="2438400"/>
            <a:ext cx="3418453" cy="247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06914" name="Rectangle 1026"/>
          <p:cNvSpPr>
            <a:spLocks noGrp="1" noChangeArrowheads="1"/>
          </p:cNvSpPr>
          <p:nvPr>
            <p:ph type="title"/>
          </p:nvPr>
        </p:nvSpPr>
        <p:spPr/>
        <p:txBody>
          <a:bodyPr/>
          <a:lstStyle/>
          <a:p>
            <a:r>
              <a:rPr lang="en-US" dirty="0" smtClean="0"/>
              <a:t>Pump Styling</a:t>
            </a:r>
            <a:endParaRPr lang="en-US" dirty="0"/>
          </a:p>
        </p:txBody>
      </p:sp>
      <p:sp>
        <p:nvSpPr>
          <p:cNvPr id="4006916" name="Rectangle 1028"/>
          <p:cNvSpPr>
            <a:spLocks noGrp="1" noChangeArrowheads="1"/>
          </p:cNvSpPr>
          <p:nvPr>
            <p:ph type="body" sz="half" idx="2"/>
          </p:nvPr>
        </p:nvSpPr>
        <p:spPr>
          <a:xfrm>
            <a:off x="4114800" y="1828800"/>
            <a:ext cx="4452938" cy="4191000"/>
          </a:xfrm>
        </p:spPr>
        <p:txBody>
          <a:bodyPr/>
          <a:lstStyle/>
          <a:p>
            <a:pPr lvl="1"/>
            <a:r>
              <a:rPr lang="en-US" sz="2200" dirty="0"/>
              <a:t>Styling</a:t>
            </a:r>
            <a:r>
              <a:rPr lang="en-US" sz="2200" dirty="0" smtClean="0"/>
              <a:t> now competitive </a:t>
            </a:r>
            <a:r>
              <a:rPr lang="en-US" sz="2200" dirty="0"/>
              <a:t>for pumps</a:t>
            </a:r>
            <a:endParaRPr lang="en-US" sz="800" dirty="0"/>
          </a:p>
          <a:p>
            <a:pPr lvl="1"/>
            <a:endParaRPr lang="en-US" sz="800" dirty="0" smtClean="0"/>
          </a:p>
          <a:p>
            <a:pPr lvl="1"/>
            <a:r>
              <a:rPr lang="en-US" sz="2200" dirty="0" smtClean="0"/>
              <a:t>Don’t give </a:t>
            </a:r>
            <a:r>
              <a:rPr lang="en-US" sz="2200" dirty="0"/>
              <a:t>up </a:t>
            </a:r>
            <a:r>
              <a:rPr lang="en-US" sz="2200" dirty="0" smtClean="0"/>
              <a:t>function/safety/ease-of-use </a:t>
            </a:r>
            <a:r>
              <a:rPr lang="en-US" sz="2200" dirty="0"/>
              <a:t>for </a:t>
            </a:r>
            <a:r>
              <a:rPr lang="en-US" sz="2200" dirty="0" smtClean="0"/>
              <a:t>style </a:t>
            </a:r>
            <a:endParaRPr lang="en-US" sz="2200" dirty="0"/>
          </a:p>
        </p:txBody>
      </p:sp>
      <p:pic>
        <p:nvPicPr>
          <p:cNvPr id="4006918" name="Picture 1030" descr="pump-charmr"/>
          <p:cNvPicPr>
            <a:picLocks noGrp="1" noChangeAspect="1" noChangeArrowheads="1"/>
          </p:cNvPicPr>
          <p:nvPr>
            <p:ph type="chart" sz="half" idx="1"/>
          </p:nvPr>
        </p:nvPicPr>
        <p:blipFill>
          <a:blip r:embed="rId2"/>
          <a:srcRect/>
          <a:stretch>
            <a:fillRect/>
          </a:stretch>
        </p:blipFill>
        <p:spPr>
          <a:xfrm>
            <a:off x="1701800" y="1828800"/>
            <a:ext cx="1654175" cy="4267200"/>
          </a:xfrm>
        </p:spPr>
      </p:pic>
      <p:pic>
        <p:nvPicPr>
          <p:cNvPr id="4006919" name="Picture 1031" descr="pump-flex_1"/>
          <p:cNvPicPr>
            <a:picLocks noChangeAspect="1" noChangeArrowheads="1"/>
          </p:cNvPicPr>
          <p:nvPr/>
        </p:nvPicPr>
        <p:blipFill>
          <a:blip r:embed="rId3"/>
          <a:srcRect/>
          <a:stretch>
            <a:fillRect/>
          </a:stretch>
        </p:blipFill>
        <p:spPr bwMode="auto">
          <a:xfrm>
            <a:off x="4800600" y="3581400"/>
            <a:ext cx="3506788" cy="2540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3810" name="Rectangle 2"/>
          <p:cNvSpPr>
            <a:spLocks noGrp="1" noChangeArrowheads="1"/>
          </p:cNvSpPr>
          <p:nvPr>
            <p:ph type="title"/>
          </p:nvPr>
        </p:nvSpPr>
        <p:spPr/>
        <p:txBody>
          <a:bodyPr/>
          <a:lstStyle/>
          <a:p>
            <a:r>
              <a:rPr lang="en-US" dirty="0"/>
              <a:t>Communication – Pump + Phone</a:t>
            </a:r>
          </a:p>
        </p:txBody>
      </p:sp>
      <p:pic>
        <p:nvPicPr>
          <p:cNvPr id="3703814" name="Picture 6" descr="iphone-glucose"/>
          <p:cNvPicPr>
            <a:picLocks noGrp="1" noChangeAspect="1" noChangeArrowheads="1"/>
          </p:cNvPicPr>
          <p:nvPr>
            <p:ph type="chart" sz="half" idx="1"/>
          </p:nvPr>
        </p:nvPicPr>
        <p:blipFill>
          <a:blip r:embed="rId2"/>
          <a:srcRect/>
          <a:stretch>
            <a:fillRect/>
          </a:stretch>
        </p:blipFill>
        <p:spPr>
          <a:xfrm>
            <a:off x="609600" y="1676400"/>
            <a:ext cx="3429000" cy="2275010"/>
          </a:xfrm>
        </p:spPr>
      </p:pic>
      <p:pic>
        <p:nvPicPr>
          <p:cNvPr id="3703816" name="Picture 8" descr="iphone-glucose2"/>
          <p:cNvPicPr>
            <a:picLocks noChangeAspect="1" noChangeArrowheads="1"/>
          </p:cNvPicPr>
          <p:nvPr/>
        </p:nvPicPr>
        <p:blipFill>
          <a:blip r:embed="rId3"/>
          <a:srcRect/>
          <a:stretch>
            <a:fillRect/>
          </a:stretch>
        </p:blipFill>
        <p:spPr bwMode="auto">
          <a:xfrm>
            <a:off x="609600" y="3945466"/>
            <a:ext cx="2895600" cy="1921119"/>
          </a:xfrm>
          <a:prstGeom prst="rect">
            <a:avLst/>
          </a:prstGeom>
          <a:noFill/>
        </p:spPr>
      </p:pic>
      <p:pic>
        <p:nvPicPr>
          <p:cNvPr id="8" name="Picture 9" descr="Meter-HealthPia-GlucoPhone"/>
          <p:cNvPicPr>
            <a:picLocks noChangeAspect="1" noChangeArrowheads="1"/>
          </p:cNvPicPr>
          <p:nvPr/>
        </p:nvPicPr>
        <p:blipFill>
          <a:blip r:embed="rId4"/>
          <a:srcRect/>
          <a:stretch>
            <a:fillRect/>
          </a:stretch>
        </p:blipFill>
        <p:spPr bwMode="auto">
          <a:xfrm>
            <a:off x="2743200" y="2819399"/>
            <a:ext cx="2118135" cy="3327399"/>
          </a:xfrm>
          <a:prstGeom prst="rect">
            <a:avLst/>
          </a:prstGeom>
          <a:noFill/>
        </p:spPr>
      </p:pic>
      <p:pic>
        <p:nvPicPr>
          <p:cNvPr id="9" name="Picture 10" descr="meter-mobilehealthcare-phone"/>
          <p:cNvPicPr>
            <a:picLocks noChangeAspect="1" noChangeArrowheads="1"/>
          </p:cNvPicPr>
          <p:nvPr/>
        </p:nvPicPr>
        <p:blipFill>
          <a:blip r:embed="rId5"/>
          <a:srcRect/>
          <a:stretch>
            <a:fillRect/>
          </a:stretch>
        </p:blipFill>
        <p:spPr bwMode="auto">
          <a:xfrm>
            <a:off x="6477000" y="5029200"/>
            <a:ext cx="2207299" cy="1600200"/>
          </a:xfrm>
          <a:prstGeom prst="rect">
            <a:avLst/>
          </a:prstGeom>
          <a:noFill/>
        </p:spPr>
      </p:pic>
      <p:sp>
        <p:nvSpPr>
          <p:cNvPr id="11" name="Rectangle 4"/>
          <p:cNvSpPr txBox="1">
            <a:spLocks noChangeArrowheads="1"/>
          </p:cNvSpPr>
          <p:nvPr/>
        </p:nvSpPr>
        <p:spPr bwMode="auto">
          <a:xfrm>
            <a:off x="4038600" y="1752600"/>
            <a:ext cx="4876800" cy="426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908050" marR="0" lvl="1" indent="-436563" algn="l" defTabSz="914400" rtl="0" eaLnBrk="1" fontAlgn="base" latinLnBrk="0" hangingPunct="1">
              <a:lnSpc>
                <a:spcPct val="100000"/>
              </a:lnSpc>
              <a:spcBef>
                <a:spcPct val="50000"/>
              </a:spcBef>
              <a:spcAft>
                <a:spcPct val="0"/>
              </a:spcAft>
              <a:buClr>
                <a:schemeClr val="accent2"/>
              </a:buClr>
              <a:buSzTx/>
              <a:buFont typeface="Wingdings" charset="2"/>
              <a:buChar char="n"/>
              <a:tabLst/>
              <a:defRPr/>
            </a:pPr>
            <a:r>
              <a:rPr kumimoji="0" lang="en-US" sz="2200" b="0" i="0" u="none" strike="noStrike" kern="0" cap="none" spc="0" normalizeH="0" baseline="0" noProof="0" dirty="0" smtClean="0">
                <a:ln>
                  <a:noFill/>
                </a:ln>
                <a:solidFill>
                  <a:schemeClr val="tx1"/>
                </a:solidFill>
                <a:effectLst/>
                <a:uLnTx/>
                <a:uFillTx/>
                <a:latin typeface="+mn-lt"/>
                <a:ea typeface="ＭＳ Ｐゴシック" charset="-128"/>
              </a:rPr>
              <a:t>Several companies are developing meters for phones using Bluetooth</a:t>
            </a:r>
          </a:p>
          <a:p>
            <a:pPr marL="908050" marR="0" lvl="1" indent="-436563" algn="l" defTabSz="914400" rtl="0" eaLnBrk="1" fontAlgn="base" latinLnBrk="0" hangingPunct="1">
              <a:lnSpc>
                <a:spcPct val="100000"/>
              </a:lnSpc>
              <a:spcBef>
                <a:spcPct val="50000"/>
              </a:spcBef>
              <a:spcAft>
                <a:spcPct val="0"/>
              </a:spcAft>
              <a:buClr>
                <a:schemeClr val="accent2"/>
              </a:buClr>
              <a:buSzTx/>
              <a:buFont typeface="Wingdings" charset="2"/>
              <a:buChar char="n"/>
              <a:tabLst/>
              <a:defRPr/>
            </a:pPr>
            <a:r>
              <a:rPr kumimoji="0" lang="en-US" sz="2200" b="0" i="0" u="none" strike="noStrike" kern="0" cap="none" spc="0" normalizeH="0" baseline="0" noProof="0" dirty="0" smtClean="0">
                <a:ln>
                  <a:noFill/>
                </a:ln>
                <a:solidFill>
                  <a:schemeClr val="tx1"/>
                </a:solidFill>
                <a:effectLst/>
                <a:uLnTx/>
                <a:uFillTx/>
                <a:latin typeface="+mn-lt"/>
                <a:ea typeface="ＭＳ Ｐゴシック" charset="-128"/>
              </a:rPr>
              <a:t>Rapid alerts for care-givers of young, elderly, hypo-unaware</a:t>
            </a:r>
          </a:p>
          <a:p>
            <a:pPr marL="908050" marR="0" lvl="1" indent="-436563" algn="l" defTabSz="914400" rtl="0" eaLnBrk="1" fontAlgn="base" latinLnBrk="0" hangingPunct="1">
              <a:lnSpc>
                <a:spcPct val="100000"/>
              </a:lnSpc>
              <a:spcBef>
                <a:spcPct val="50000"/>
              </a:spcBef>
              <a:spcAft>
                <a:spcPct val="0"/>
              </a:spcAft>
              <a:buClr>
                <a:schemeClr val="accent2"/>
              </a:buClr>
              <a:buSzTx/>
              <a:buFont typeface="Wingdings" charset="2"/>
              <a:buChar char="n"/>
              <a:tabLst/>
              <a:defRPr/>
            </a:pPr>
            <a:r>
              <a:rPr kumimoji="0" lang="en-US" sz="2200" b="0" i="0" u="none" strike="noStrike" kern="0" cap="none" spc="0" normalizeH="0" baseline="0" noProof="0" dirty="0" smtClean="0">
                <a:ln>
                  <a:noFill/>
                </a:ln>
                <a:solidFill>
                  <a:schemeClr val="tx1"/>
                </a:solidFill>
                <a:effectLst/>
                <a:uLnTx/>
                <a:uFillTx/>
                <a:latin typeface="+mn-lt"/>
                <a:ea typeface="ＭＳ Ｐゴシック" charset="-128"/>
              </a:rPr>
              <a:t>Adds food databases, carb counters, apps, analysis</a:t>
            </a:r>
          </a:p>
          <a:p>
            <a:pPr marL="908050" marR="0" lvl="1" indent="-436563" algn="l" defTabSz="914400" rtl="0" eaLnBrk="1" fontAlgn="base" latinLnBrk="0" hangingPunct="1">
              <a:lnSpc>
                <a:spcPct val="100000"/>
              </a:lnSpc>
              <a:spcBef>
                <a:spcPct val="50000"/>
              </a:spcBef>
              <a:spcAft>
                <a:spcPct val="0"/>
              </a:spcAft>
              <a:buClr>
                <a:schemeClr val="accent2"/>
              </a:buClr>
              <a:buSzTx/>
              <a:buFont typeface="Wingdings" charset="2"/>
              <a:buChar char="n"/>
              <a:tabLst/>
              <a:defRPr/>
            </a:pPr>
            <a:r>
              <a:rPr kumimoji="0" lang="en-US" sz="2200" b="0" i="0" u="none" strike="noStrike" kern="0" cap="none" spc="0" normalizeH="0" baseline="0" noProof="0" dirty="0" smtClean="0">
                <a:ln>
                  <a:noFill/>
                </a:ln>
                <a:solidFill>
                  <a:schemeClr val="tx1"/>
                </a:solidFill>
                <a:effectLst/>
                <a:uLnTx/>
                <a:uFillTx/>
                <a:latin typeface="+mn-lt"/>
                <a:ea typeface="ＭＳ Ｐゴシック" charset="-128"/>
              </a:rPr>
              <a:t>Eventually management via cell phone</a:t>
            </a:r>
            <a:endParaRPr kumimoji="0" lang="en-US" sz="2200" b="0" i="0" u="none" strike="noStrike" kern="0" cap="none" spc="0" normalizeH="0" baseline="0" noProof="0" dirty="0">
              <a:ln>
                <a:noFill/>
              </a:ln>
              <a:solidFill>
                <a:schemeClr val="tx1"/>
              </a:solidFill>
              <a:effectLst/>
              <a:uLnTx/>
              <a:uFillTx/>
              <a:latin typeface="+mn-lt"/>
              <a:ea typeface="ＭＳ Ｐゴシック"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07938" name="Rectangle 2"/>
          <p:cNvSpPr>
            <a:spLocks noGrp="1" noChangeArrowheads="1"/>
          </p:cNvSpPr>
          <p:nvPr>
            <p:ph type="title"/>
          </p:nvPr>
        </p:nvSpPr>
        <p:spPr/>
        <p:txBody>
          <a:bodyPr/>
          <a:lstStyle/>
          <a:p>
            <a:r>
              <a:rPr lang="en-US"/>
              <a:t>Diabetes Phone Apps</a:t>
            </a:r>
          </a:p>
        </p:txBody>
      </p:sp>
      <p:sp>
        <p:nvSpPr>
          <p:cNvPr id="4007940" name="Rectangle 4"/>
          <p:cNvSpPr>
            <a:spLocks noGrp="1" noChangeArrowheads="1"/>
          </p:cNvSpPr>
          <p:nvPr>
            <p:ph type="body" sz="half" idx="2"/>
          </p:nvPr>
        </p:nvSpPr>
        <p:spPr>
          <a:xfrm>
            <a:off x="4081463" y="1905000"/>
            <a:ext cx="4910137" cy="4267200"/>
          </a:xfrm>
        </p:spPr>
        <p:txBody>
          <a:bodyPr/>
          <a:lstStyle/>
          <a:p>
            <a:pPr lvl="1"/>
            <a:r>
              <a:rPr lang="en-US" sz="2000" dirty="0" err="1" smtClean="0"/>
              <a:t>Wavesense</a:t>
            </a:r>
            <a:r>
              <a:rPr lang="en-US" sz="2000" dirty="0" smtClean="0"/>
              <a:t> Diabetes Manager, </a:t>
            </a:r>
            <a:r>
              <a:rPr lang="en-US" sz="2000" dirty="0" err="1" smtClean="0"/>
              <a:t>Gluco</a:t>
            </a:r>
            <a:r>
              <a:rPr lang="en-US" sz="2000" dirty="0" smtClean="0"/>
              <a:t> Buddy, Diabetes Log, </a:t>
            </a:r>
            <a:r>
              <a:rPr lang="en-US" sz="2000" dirty="0" err="1" smtClean="0"/>
              <a:t>Bant</a:t>
            </a:r>
            <a:r>
              <a:rPr lang="en-US" sz="2000" dirty="0" smtClean="0"/>
              <a:t>, Glucose Mate, Diabetic Meal Planner </a:t>
            </a:r>
            <a:r>
              <a:rPr lang="en-US" sz="2000" dirty="0" err="1" smtClean="0"/>
              <a:t>Lite</a:t>
            </a:r>
            <a:endParaRPr lang="en-US" sz="2000" dirty="0" smtClean="0"/>
          </a:p>
          <a:p>
            <a:pPr lvl="1"/>
            <a:r>
              <a:rPr lang="en-US" sz="2000" dirty="0" smtClean="0"/>
              <a:t>Many </a:t>
            </a:r>
            <a:r>
              <a:rPr lang="en-US" sz="2000" dirty="0"/>
              <a:t>apps</a:t>
            </a:r>
            <a:r>
              <a:rPr lang="en-US" sz="2000" dirty="0" smtClean="0"/>
              <a:t> available </a:t>
            </a:r>
            <a:r>
              <a:rPr lang="en-US" sz="2000" dirty="0"/>
              <a:t>for I–Phones, Pre,</a:t>
            </a:r>
            <a:r>
              <a:rPr lang="en-US" sz="2000" dirty="0" smtClean="0"/>
              <a:t> Blackberry</a:t>
            </a:r>
          </a:p>
          <a:p>
            <a:pPr lvl="1"/>
            <a:r>
              <a:rPr lang="en-US" sz="2000" dirty="0" smtClean="0"/>
              <a:t>Help for dosing</a:t>
            </a:r>
            <a:r>
              <a:rPr lang="en-US" sz="2000" dirty="0"/>
              <a:t>, logging, carb counting</a:t>
            </a:r>
          </a:p>
        </p:txBody>
      </p:sp>
      <p:pic>
        <p:nvPicPr>
          <p:cNvPr id="4007942" name="Picture 6" descr="app-iphone-uts"/>
          <p:cNvPicPr>
            <a:picLocks noGrp="1" noChangeAspect="1" noChangeArrowheads="1"/>
          </p:cNvPicPr>
          <p:nvPr>
            <p:ph type="chart" sz="half" idx="1"/>
          </p:nvPr>
        </p:nvPicPr>
        <p:blipFill>
          <a:blip r:embed="rId2"/>
          <a:srcRect/>
          <a:stretch>
            <a:fillRect/>
          </a:stretch>
        </p:blipFill>
        <p:spPr>
          <a:xfrm>
            <a:off x="609600" y="1676400"/>
            <a:ext cx="3924300" cy="2457450"/>
          </a:xfrm>
        </p:spPr>
      </p:pic>
      <p:pic>
        <p:nvPicPr>
          <p:cNvPr id="4007943" name="Picture 7" descr="app-iphone-sugartracker"/>
          <p:cNvPicPr>
            <a:picLocks noChangeAspect="1" noChangeArrowheads="1"/>
          </p:cNvPicPr>
          <p:nvPr/>
        </p:nvPicPr>
        <p:blipFill>
          <a:blip r:embed="rId3"/>
          <a:srcRect/>
          <a:stretch>
            <a:fillRect/>
          </a:stretch>
        </p:blipFill>
        <p:spPr bwMode="auto">
          <a:xfrm>
            <a:off x="533400" y="3886200"/>
            <a:ext cx="1704975" cy="2559050"/>
          </a:xfrm>
          <a:prstGeom prst="rect">
            <a:avLst/>
          </a:prstGeom>
          <a:noFill/>
        </p:spPr>
      </p:pic>
      <p:pic>
        <p:nvPicPr>
          <p:cNvPr id="4007944" name="Picture 8" descr="app-iphone-diabetes-track3"/>
          <p:cNvPicPr>
            <a:picLocks noChangeAspect="1" noChangeArrowheads="1"/>
          </p:cNvPicPr>
          <p:nvPr/>
        </p:nvPicPr>
        <p:blipFill>
          <a:blip r:embed="rId4"/>
          <a:srcRect/>
          <a:stretch>
            <a:fillRect/>
          </a:stretch>
        </p:blipFill>
        <p:spPr bwMode="auto">
          <a:xfrm>
            <a:off x="2516187" y="3621087"/>
            <a:ext cx="2055813" cy="3084513"/>
          </a:xfrm>
          <a:prstGeom prst="rect">
            <a:avLst/>
          </a:prstGeom>
          <a:noFill/>
        </p:spPr>
      </p:pic>
      <p:pic>
        <p:nvPicPr>
          <p:cNvPr id="4007945" name="Picture 9" descr="exercise-muvegruve"/>
          <p:cNvPicPr>
            <a:picLocks noChangeAspect="1" noChangeArrowheads="1"/>
          </p:cNvPicPr>
          <p:nvPr/>
        </p:nvPicPr>
        <p:blipFill>
          <a:blip r:embed="rId5"/>
          <a:srcRect/>
          <a:stretch>
            <a:fillRect/>
          </a:stretch>
        </p:blipFill>
        <p:spPr bwMode="auto">
          <a:xfrm>
            <a:off x="5253038" y="4648200"/>
            <a:ext cx="2976562" cy="187642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27362" name="Rectangle 2"/>
          <p:cNvSpPr>
            <a:spLocks noGrp="1" noChangeArrowheads="1"/>
          </p:cNvSpPr>
          <p:nvPr>
            <p:ph type="title"/>
          </p:nvPr>
        </p:nvSpPr>
        <p:spPr/>
        <p:txBody>
          <a:bodyPr/>
          <a:lstStyle/>
          <a:p>
            <a:r>
              <a:rPr lang="en-US"/>
              <a:t>Future Pump Features</a:t>
            </a:r>
          </a:p>
        </p:txBody>
      </p:sp>
      <p:sp>
        <p:nvSpPr>
          <p:cNvPr id="3727363" name="Rectangle 3"/>
          <p:cNvSpPr>
            <a:spLocks noGrp="1" noChangeArrowheads="1"/>
          </p:cNvSpPr>
          <p:nvPr>
            <p:ph type="body" idx="1"/>
          </p:nvPr>
        </p:nvSpPr>
        <p:spPr>
          <a:xfrm>
            <a:off x="566738" y="1905000"/>
            <a:ext cx="8001000" cy="4267200"/>
          </a:xfrm>
        </p:spPr>
        <p:txBody>
          <a:bodyPr/>
          <a:lstStyle/>
          <a:p>
            <a:pPr lvl="1">
              <a:lnSpc>
                <a:spcPct val="90000"/>
              </a:lnSpc>
              <a:spcBef>
                <a:spcPct val="50000"/>
              </a:spcBef>
            </a:pPr>
            <a:r>
              <a:rPr lang="en-US" sz="2400" dirty="0" smtClean="0"/>
              <a:t>Show How </a:t>
            </a:r>
            <a:r>
              <a:rPr lang="en-US" sz="2400" dirty="0"/>
              <a:t>Setting </a:t>
            </a:r>
            <a:r>
              <a:rPr lang="en-US" sz="2400" dirty="0" smtClean="0"/>
              <a:t>Changes Will Impact TDD &amp; BG</a:t>
            </a:r>
          </a:p>
          <a:p>
            <a:pPr lvl="1">
              <a:lnSpc>
                <a:spcPct val="90000"/>
              </a:lnSpc>
              <a:spcBef>
                <a:spcPct val="50000"/>
              </a:spcBef>
            </a:pPr>
            <a:r>
              <a:rPr lang="en-US" sz="2400" dirty="0"/>
              <a:t>Temp Basal + Bolus Doses</a:t>
            </a:r>
          </a:p>
          <a:p>
            <a:pPr lvl="1">
              <a:lnSpc>
                <a:spcPct val="90000"/>
              </a:lnSpc>
              <a:spcBef>
                <a:spcPct val="50000"/>
              </a:spcBef>
            </a:pPr>
            <a:r>
              <a:rPr lang="en-US" sz="2400" dirty="0"/>
              <a:t>Super Bolus</a:t>
            </a:r>
          </a:p>
          <a:p>
            <a:pPr lvl="1">
              <a:lnSpc>
                <a:spcPct val="90000"/>
              </a:lnSpc>
              <a:spcBef>
                <a:spcPct val="50000"/>
              </a:spcBef>
            </a:pPr>
            <a:r>
              <a:rPr lang="en-US" sz="2400" dirty="0"/>
              <a:t>Meal Size Boluses</a:t>
            </a:r>
          </a:p>
          <a:p>
            <a:pPr lvl="1">
              <a:lnSpc>
                <a:spcPct val="90000"/>
              </a:lnSpc>
              <a:spcBef>
                <a:spcPct val="50000"/>
              </a:spcBef>
            </a:pPr>
            <a:r>
              <a:rPr lang="en-US" sz="2400" dirty="0"/>
              <a:t>Excess BOB Alert</a:t>
            </a:r>
          </a:p>
          <a:p>
            <a:pPr lvl="1">
              <a:lnSpc>
                <a:spcPct val="90000"/>
              </a:lnSpc>
              <a:spcBef>
                <a:spcPct val="50000"/>
              </a:spcBef>
            </a:pPr>
            <a:r>
              <a:rPr lang="en-US" sz="2400" dirty="0"/>
              <a:t>Exercise Compensator</a:t>
            </a:r>
          </a:p>
          <a:p>
            <a:pPr lvl="1">
              <a:lnSpc>
                <a:spcPct val="90000"/>
              </a:lnSpc>
              <a:spcBef>
                <a:spcPct val="50000"/>
              </a:spcBef>
            </a:pPr>
            <a:r>
              <a:rPr lang="en-US" sz="2400" dirty="0"/>
              <a:t>Infusion Set Monitor</a:t>
            </a:r>
          </a:p>
          <a:p>
            <a:pPr lvl="1">
              <a:lnSpc>
                <a:spcPct val="90000"/>
              </a:lnSpc>
              <a:spcBef>
                <a:spcPct val="50000"/>
              </a:spcBef>
            </a:pPr>
            <a:r>
              <a:rPr lang="en-US" sz="2400" dirty="0"/>
              <a:t>Automated Bolus and Basal Testing</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8290" name="Rectangle 2"/>
          <p:cNvSpPr>
            <a:spLocks noGrp="1" noChangeArrowheads="1"/>
          </p:cNvSpPr>
          <p:nvPr>
            <p:ph type="title"/>
          </p:nvPr>
        </p:nvSpPr>
        <p:spPr>
          <a:xfrm>
            <a:off x="573088" y="304800"/>
            <a:ext cx="8342312" cy="1216025"/>
          </a:xfrm>
        </p:spPr>
        <p:txBody>
          <a:bodyPr/>
          <a:lstStyle/>
          <a:p>
            <a:r>
              <a:rPr lang="en-US" sz="3600" dirty="0" smtClean="0"/>
              <a:t>Better Guidance From Smart </a:t>
            </a:r>
            <a:r>
              <a:rPr lang="en-US" sz="3600" dirty="0" smtClean="0"/>
              <a:t>Pumps</a:t>
            </a:r>
            <a:endParaRPr lang="en-US" sz="3600" dirty="0"/>
          </a:p>
        </p:txBody>
      </p:sp>
      <p:sp>
        <p:nvSpPr>
          <p:cNvPr id="4108291" name="Rectangle 3"/>
          <p:cNvSpPr>
            <a:spLocks noGrp="1" noChangeArrowheads="1"/>
          </p:cNvSpPr>
          <p:nvPr>
            <p:ph type="body" idx="1"/>
          </p:nvPr>
        </p:nvSpPr>
        <p:spPr>
          <a:xfrm>
            <a:off x="304800" y="3124200"/>
            <a:ext cx="8686800" cy="2667000"/>
          </a:xfrm>
        </p:spPr>
        <p:txBody>
          <a:bodyPr/>
          <a:lstStyle/>
          <a:p>
            <a:pPr lvl="1">
              <a:spcBef>
                <a:spcPct val="50000"/>
              </a:spcBef>
              <a:buFont typeface="Wingdings" charset="2"/>
              <a:buNone/>
            </a:pPr>
            <a:r>
              <a:rPr lang="en-US" sz="2400" b="1" dirty="0"/>
              <a:t>Wanted: a pump that</a:t>
            </a:r>
            <a:endParaRPr lang="en-US" sz="2200" dirty="0"/>
          </a:p>
          <a:p>
            <a:pPr lvl="1">
              <a:spcBef>
                <a:spcPct val="50000"/>
              </a:spcBef>
            </a:pPr>
            <a:r>
              <a:rPr lang="en-US" sz="2000" dirty="0"/>
              <a:t>Recognizes glucose patterns </a:t>
            </a:r>
          </a:p>
          <a:p>
            <a:pPr lvl="1">
              <a:spcBef>
                <a:spcPct val="50000"/>
              </a:spcBef>
            </a:pPr>
            <a:r>
              <a:rPr lang="en-US" sz="2000" dirty="0"/>
              <a:t>Alerts user and provider about helpful basal or bolus setting adjustments</a:t>
            </a:r>
          </a:p>
          <a:p>
            <a:pPr lvl="1">
              <a:spcBef>
                <a:spcPct val="50000"/>
              </a:spcBef>
            </a:pPr>
            <a:r>
              <a:rPr lang="en-US" sz="2000" dirty="0"/>
              <a:t>Simplifies and speeds up data collection and</a:t>
            </a:r>
            <a:r>
              <a:rPr lang="en-US" sz="2000" dirty="0" smtClean="0"/>
              <a:t> its analysis</a:t>
            </a:r>
            <a:endParaRPr lang="en-US" sz="2000" dirty="0"/>
          </a:p>
          <a:p>
            <a:pPr lvl="1">
              <a:spcBef>
                <a:spcPct val="50000"/>
              </a:spcBef>
            </a:pPr>
            <a:r>
              <a:rPr lang="en-US" sz="2000" dirty="0"/>
              <a:t>Thinks and learns</a:t>
            </a:r>
            <a:endParaRPr lang="en-US" sz="2200" dirty="0"/>
          </a:p>
        </p:txBody>
      </p:sp>
      <p:sp>
        <p:nvSpPr>
          <p:cNvPr id="4108292" name="Text Box 4"/>
          <p:cNvSpPr txBox="1">
            <a:spLocks noChangeArrowheads="1"/>
          </p:cNvSpPr>
          <p:nvPr/>
        </p:nvSpPr>
        <p:spPr bwMode="auto">
          <a:xfrm>
            <a:off x="1371600" y="1905000"/>
            <a:ext cx="6477000" cy="869950"/>
          </a:xfrm>
          <a:prstGeom prst="rect">
            <a:avLst/>
          </a:prstGeom>
          <a:noFill/>
          <a:ln w="9525">
            <a:noFill/>
            <a:miter lim="800000"/>
            <a:headEnd/>
            <a:tailEnd/>
          </a:ln>
        </p:spPr>
        <p:txBody>
          <a:bodyPr>
            <a:prstTxWarp prst="textNoShape">
              <a:avLst/>
            </a:prstTxWarp>
            <a:spAutoFit/>
          </a:bodyPr>
          <a:lstStyle/>
          <a:p>
            <a:pPr>
              <a:spcBef>
                <a:spcPct val="50000"/>
              </a:spcBef>
            </a:pPr>
            <a:r>
              <a:rPr lang="en-US"/>
              <a:t>“Why can’t my smart pump learn?”</a:t>
            </a:r>
          </a:p>
          <a:p>
            <a:pPr algn="r">
              <a:spcBef>
                <a:spcPct val="50000"/>
              </a:spcBef>
            </a:pPr>
            <a:r>
              <a:rPr lang="en-US" sz="1800"/>
              <a:t>John Rodosevich, President of SD Pump Club</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10338" name="Rectangle 1026"/>
          <p:cNvSpPr>
            <a:spLocks noGrp="1" noChangeArrowheads="1"/>
          </p:cNvSpPr>
          <p:nvPr>
            <p:ph type="title"/>
          </p:nvPr>
        </p:nvSpPr>
        <p:spPr/>
        <p:txBody>
          <a:bodyPr/>
          <a:lstStyle/>
          <a:p>
            <a:r>
              <a:rPr lang="en-US"/>
              <a:t>Future Pump Modifications</a:t>
            </a:r>
          </a:p>
        </p:txBody>
      </p:sp>
      <p:sp>
        <p:nvSpPr>
          <p:cNvPr id="4110339" name="Rectangle 1027"/>
          <p:cNvSpPr>
            <a:spLocks noGrp="1" noChangeArrowheads="1"/>
          </p:cNvSpPr>
          <p:nvPr>
            <p:ph type="body" idx="1"/>
          </p:nvPr>
        </p:nvSpPr>
        <p:spPr>
          <a:xfrm>
            <a:off x="566738" y="1905000"/>
            <a:ext cx="8001000" cy="4267200"/>
          </a:xfrm>
        </p:spPr>
        <p:txBody>
          <a:bodyPr/>
          <a:lstStyle/>
          <a:p>
            <a:pPr marL="742950" lvl="1" indent="-285750">
              <a:spcBef>
                <a:spcPct val="50000"/>
              </a:spcBef>
            </a:pPr>
            <a:r>
              <a:rPr lang="en-US" sz="2400" dirty="0" smtClean="0"/>
              <a:t>Smart phones integration that controls pump, shows sensor data, acts as BG meter, and analyzes data in a single device</a:t>
            </a:r>
          </a:p>
          <a:p>
            <a:pPr marL="742950" lvl="1" indent="-285750">
              <a:spcBef>
                <a:spcPct val="50000"/>
              </a:spcBef>
            </a:pPr>
            <a:r>
              <a:rPr lang="en-US" sz="2400" dirty="0" smtClean="0"/>
              <a:t>Smaller, flatter patch pumps with bolus buttons</a:t>
            </a:r>
          </a:p>
          <a:p>
            <a:pPr marL="742950" lvl="1" indent="-285750">
              <a:spcBef>
                <a:spcPct val="50000"/>
              </a:spcBef>
            </a:pPr>
            <a:r>
              <a:rPr lang="en-US" sz="2400" dirty="0" smtClean="0"/>
              <a:t>Dual </a:t>
            </a:r>
            <a:r>
              <a:rPr lang="en-US" sz="2400" dirty="0"/>
              <a:t>chamber pumps</a:t>
            </a:r>
            <a:r>
              <a:rPr lang="en-US" sz="2400" dirty="0" smtClean="0"/>
              <a:t> – glucagon</a:t>
            </a:r>
            <a:r>
              <a:rPr lang="en-US" sz="2400" dirty="0"/>
              <a:t>, </a:t>
            </a:r>
            <a:r>
              <a:rPr lang="en-US" sz="2400" dirty="0" err="1"/>
              <a:t>amylin</a:t>
            </a:r>
            <a:r>
              <a:rPr lang="en-US" sz="2400" dirty="0"/>
              <a:t>, or GLP-1 agonists along with insulin</a:t>
            </a:r>
            <a:endParaRPr lang="en-US" sz="2400" dirty="0" smtClean="0"/>
          </a:p>
          <a:p>
            <a:pPr marL="742950" lvl="1" indent="-285750">
              <a:spcBef>
                <a:spcPct val="50000"/>
              </a:spcBef>
            </a:pPr>
            <a:r>
              <a:rPr lang="en-US" sz="2400" dirty="0" smtClean="0"/>
              <a:t>Better, more reliable infusion sets</a:t>
            </a:r>
          </a:p>
          <a:p>
            <a:pPr marL="742950" lvl="1" indent="-285750">
              <a:spcBef>
                <a:spcPct val="50000"/>
              </a:spcBef>
            </a:pPr>
            <a:r>
              <a:rPr lang="en-US" sz="2400" dirty="0" smtClean="0"/>
              <a:t>CGM integration into closed loop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033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1033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103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103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103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0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339" grpId="0" build="p" animBg="1"/>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3410" name="Picture 4" descr="slide0047_image105"/>
          <p:cNvPicPr>
            <a:picLocks noChangeAspect="1" noChangeArrowheads="1"/>
          </p:cNvPicPr>
          <p:nvPr/>
        </p:nvPicPr>
        <p:blipFill>
          <a:blip r:embed="rId2"/>
          <a:srcRect/>
          <a:stretch>
            <a:fillRect/>
          </a:stretch>
        </p:blipFill>
        <p:spPr bwMode="auto">
          <a:xfrm>
            <a:off x="609600" y="1676400"/>
            <a:ext cx="2457450" cy="3917217"/>
          </a:xfrm>
          <a:prstGeom prst="rect">
            <a:avLst/>
          </a:prstGeom>
          <a:noFill/>
          <a:ln w="9525">
            <a:solidFill>
              <a:srgbClr val="FF0000"/>
            </a:solidFill>
            <a:miter lim="800000"/>
            <a:headEnd/>
            <a:tailEnd/>
          </a:ln>
        </p:spPr>
      </p:pic>
      <p:sp>
        <p:nvSpPr>
          <p:cNvPr id="273411" name="Rectangle 7"/>
          <p:cNvSpPr>
            <a:spLocks noGrp="1" noChangeArrowheads="1"/>
          </p:cNvSpPr>
          <p:nvPr>
            <p:ph type="title"/>
          </p:nvPr>
        </p:nvSpPr>
        <p:spPr/>
        <p:txBody>
          <a:bodyPr/>
          <a:lstStyle/>
          <a:p>
            <a:r>
              <a:rPr lang="en-US" dirty="0" smtClean="0"/>
              <a:t>How Long To A Closed </a:t>
            </a:r>
            <a:r>
              <a:rPr lang="en-US" dirty="0"/>
              <a:t>Loop?</a:t>
            </a:r>
          </a:p>
        </p:txBody>
      </p:sp>
      <p:sp>
        <p:nvSpPr>
          <p:cNvPr id="273412" name="Rectangle 8"/>
          <p:cNvSpPr>
            <a:spLocks noGrp="1" noChangeArrowheads="1"/>
          </p:cNvSpPr>
          <p:nvPr>
            <p:ph type="body" idx="1"/>
          </p:nvPr>
        </p:nvSpPr>
        <p:spPr>
          <a:xfrm>
            <a:off x="3352800" y="1828800"/>
            <a:ext cx="5334000" cy="4297363"/>
          </a:xfrm>
        </p:spPr>
        <p:txBody>
          <a:bodyPr/>
          <a:lstStyle/>
          <a:p>
            <a:pPr>
              <a:spcBef>
                <a:spcPts val="1200"/>
              </a:spcBef>
            </a:pPr>
            <a:r>
              <a:rPr lang="en-US" sz="2400" dirty="0" smtClean="0"/>
              <a:t>Still needed:</a:t>
            </a:r>
            <a:endParaRPr lang="en-US" sz="2400" dirty="0"/>
          </a:p>
          <a:p>
            <a:pPr lvl="1">
              <a:spcBef>
                <a:spcPts val="1200"/>
              </a:spcBef>
              <a:buFontTx/>
              <a:buChar char="•"/>
            </a:pPr>
            <a:r>
              <a:rPr lang="en-US" sz="2400" dirty="0"/>
              <a:t> Faster insulins</a:t>
            </a:r>
          </a:p>
          <a:p>
            <a:pPr lvl="1">
              <a:spcBef>
                <a:spcPts val="1200"/>
              </a:spcBef>
              <a:buFontTx/>
              <a:buChar char="•"/>
            </a:pPr>
            <a:r>
              <a:rPr lang="en-US" sz="2400" dirty="0" smtClean="0"/>
              <a:t> Better </a:t>
            </a:r>
            <a:r>
              <a:rPr lang="en-US" sz="2400" dirty="0"/>
              <a:t>CGM accuracy </a:t>
            </a:r>
          </a:p>
          <a:p>
            <a:pPr lvl="1">
              <a:spcBef>
                <a:spcPts val="1200"/>
              </a:spcBef>
              <a:buFontTx/>
              <a:buChar char="•"/>
            </a:pPr>
            <a:r>
              <a:rPr lang="en-US" sz="2400" dirty="0"/>
              <a:t> Less sensor lag </a:t>
            </a:r>
            <a:r>
              <a:rPr lang="en-US" sz="2400" dirty="0" smtClean="0"/>
              <a:t>time</a:t>
            </a:r>
          </a:p>
          <a:p>
            <a:pPr>
              <a:spcBef>
                <a:spcPts val="1200"/>
              </a:spcBef>
            </a:pPr>
            <a:r>
              <a:rPr lang="en-US" sz="2400" dirty="0" smtClean="0"/>
              <a:t>Dual pumps with glucagon</a:t>
            </a:r>
          </a:p>
          <a:p>
            <a:pPr>
              <a:spcBef>
                <a:spcPts val="1200"/>
              </a:spcBef>
            </a:pPr>
            <a:r>
              <a:rPr lang="en-US" sz="2400" dirty="0" smtClean="0"/>
              <a:t>Glucose </a:t>
            </a:r>
            <a:r>
              <a:rPr lang="en-US" sz="2400" dirty="0"/>
              <a:t>control algorithms that</a:t>
            </a:r>
            <a:r>
              <a:rPr lang="en-US" sz="2400" dirty="0" smtClean="0"/>
              <a:t> don’t fail</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33400" y="612775"/>
            <a:ext cx="8229600" cy="866775"/>
          </a:xfrm>
        </p:spPr>
        <p:txBody>
          <a:bodyPr/>
          <a:lstStyle/>
          <a:p>
            <a:r>
              <a:rPr lang="en-US" sz="3600"/>
              <a:t>Reading – </a:t>
            </a:r>
            <a:r>
              <a:rPr lang="en-US" sz="3200"/>
              <a:t>Still The Best Way To Learn</a:t>
            </a:r>
            <a:endParaRPr lang="en-US" sz="3600"/>
          </a:p>
        </p:txBody>
      </p:sp>
      <p:pic>
        <p:nvPicPr>
          <p:cNvPr id="98307" name="Picture 3">
            <a:hlinkClick r:id="rId3"/>
            <a:hlinkHover r:id="rId3"/>
          </p:cNvPr>
          <p:cNvPicPr>
            <a:picLocks noChangeAspect="1" noChangeArrowheads="1"/>
          </p:cNvPicPr>
          <p:nvPr/>
        </p:nvPicPr>
        <p:blipFill>
          <a:blip r:embed="rId4"/>
          <a:srcRect/>
          <a:stretch>
            <a:fillRect/>
          </a:stretch>
        </p:blipFill>
        <p:spPr bwMode="auto">
          <a:xfrm>
            <a:off x="609600" y="1676400"/>
            <a:ext cx="2792413" cy="3352800"/>
          </a:xfrm>
          <a:prstGeom prst="rect">
            <a:avLst/>
          </a:prstGeom>
          <a:noFill/>
          <a:ln w="9525">
            <a:noFill/>
            <a:miter lim="800000"/>
            <a:headEnd/>
            <a:tailEnd/>
          </a:ln>
        </p:spPr>
      </p:pic>
      <p:sp>
        <p:nvSpPr>
          <p:cNvPr id="98308" name="Rectangle 4"/>
          <p:cNvSpPr>
            <a:spLocks noChangeArrowheads="1"/>
          </p:cNvSpPr>
          <p:nvPr/>
        </p:nvSpPr>
        <p:spPr bwMode="auto">
          <a:xfrm>
            <a:off x="2484438" y="6324600"/>
            <a:ext cx="4173537" cy="366713"/>
          </a:xfrm>
          <a:prstGeom prst="rect">
            <a:avLst/>
          </a:prstGeom>
          <a:noFill/>
          <a:ln w="9525">
            <a:noFill/>
            <a:miter lim="800000"/>
            <a:headEnd/>
            <a:tailEnd/>
          </a:ln>
        </p:spPr>
        <p:txBody>
          <a:bodyPr wrap="none" lIns="91429" tIns="45714" rIns="91429" bIns="45714">
            <a:prstTxWarp prst="textNoShape">
              <a:avLst/>
            </a:prstTxWarp>
            <a:spAutoFit/>
          </a:bodyPr>
          <a:lstStyle/>
          <a:p>
            <a:pPr algn="ctr"/>
            <a:r>
              <a:rPr lang="en-US" sz="1800" i="0">
                <a:solidFill>
                  <a:schemeClr val="tx2"/>
                </a:solidFill>
                <a:hlinkClick r:id="rId5"/>
              </a:rPr>
              <a:t>www.diabetesnet.com</a:t>
            </a:r>
            <a:r>
              <a:rPr lang="en-US" sz="1800" i="0">
                <a:solidFill>
                  <a:schemeClr val="tx2"/>
                </a:solidFill>
              </a:rPr>
              <a:t> or 800-988-4772</a:t>
            </a:r>
          </a:p>
        </p:txBody>
      </p:sp>
      <p:pic>
        <p:nvPicPr>
          <p:cNvPr id="98309" name="Picture 8" descr="CGMtitle"/>
          <p:cNvPicPr>
            <a:picLocks noChangeAspect="1" noChangeArrowheads="1"/>
          </p:cNvPicPr>
          <p:nvPr/>
        </p:nvPicPr>
        <p:blipFill>
          <a:blip r:embed="rId6"/>
          <a:srcRect/>
          <a:stretch>
            <a:fillRect/>
          </a:stretch>
        </p:blipFill>
        <p:spPr bwMode="auto">
          <a:xfrm>
            <a:off x="4953000" y="1676400"/>
            <a:ext cx="3952875" cy="2535238"/>
          </a:xfrm>
          <a:prstGeom prst="rect">
            <a:avLst/>
          </a:prstGeom>
          <a:noFill/>
          <a:ln w="19050">
            <a:solidFill>
              <a:schemeClr val="tx1"/>
            </a:solidFill>
            <a:miter lim="800000"/>
            <a:headEnd/>
            <a:tailEnd/>
          </a:ln>
        </p:spPr>
      </p:pic>
      <p:pic>
        <p:nvPicPr>
          <p:cNvPr id="98310" name="Picture 9" descr="using_insulin-sm"/>
          <p:cNvPicPr>
            <a:picLocks noChangeAspect="1" noChangeArrowheads="1"/>
          </p:cNvPicPr>
          <p:nvPr/>
        </p:nvPicPr>
        <p:blipFill>
          <a:blip r:embed="rId7"/>
          <a:srcRect/>
          <a:stretch>
            <a:fillRect/>
          </a:stretch>
        </p:blipFill>
        <p:spPr bwMode="auto">
          <a:xfrm>
            <a:off x="3276600" y="2740025"/>
            <a:ext cx="2667000" cy="32035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dirty="0" smtClean="0"/>
              <a:t>Progress In Monitoring</a:t>
            </a:r>
            <a:endParaRPr lang="en-US" dirty="0"/>
          </a:p>
        </p:txBody>
      </p:sp>
      <p:pic>
        <p:nvPicPr>
          <p:cNvPr id="175107" name="Picture 2" descr="Ants not on a mirror #5 by Lord V."/>
          <p:cNvPicPr>
            <a:picLocks noChangeAspect="1" noChangeArrowheads="1"/>
          </p:cNvPicPr>
          <p:nvPr/>
        </p:nvPicPr>
        <p:blipFill>
          <a:blip r:embed="rId2"/>
          <a:srcRect/>
          <a:stretch>
            <a:fillRect/>
          </a:stretch>
        </p:blipFill>
        <p:spPr bwMode="auto">
          <a:xfrm>
            <a:off x="533400" y="2743200"/>
            <a:ext cx="2895600" cy="2210370"/>
          </a:xfrm>
          <a:prstGeom prst="rect">
            <a:avLst/>
          </a:prstGeom>
          <a:noFill/>
          <a:ln w="76200" cmpd="tri">
            <a:solidFill>
              <a:srgbClr val="8EB94E"/>
            </a:solidFill>
            <a:miter lim="800000"/>
            <a:headEnd/>
            <a:tailEnd/>
          </a:ln>
        </p:spPr>
      </p:pic>
      <p:pic>
        <p:nvPicPr>
          <p:cNvPr id="175108" name="Picture 3" descr="Prototype of the Ames Reflectance Meter"/>
          <p:cNvPicPr>
            <a:picLocks noChangeAspect="1" noChangeArrowheads="1"/>
          </p:cNvPicPr>
          <p:nvPr/>
        </p:nvPicPr>
        <p:blipFill>
          <a:blip r:embed="rId3"/>
          <a:srcRect/>
          <a:stretch>
            <a:fillRect/>
          </a:stretch>
        </p:blipFill>
        <p:spPr bwMode="auto">
          <a:xfrm>
            <a:off x="3810000" y="2743200"/>
            <a:ext cx="2286000" cy="2861226"/>
          </a:xfrm>
          <a:prstGeom prst="rect">
            <a:avLst/>
          </a:prstGeom>
          <a:noFill/>
          <a:ln w="76200" cmpd="tri">
            <a:solidFill>
              <a:srgbClr val="8EB94E"/>
            </a:solidFill>
            <a:miter lim="800000"/>
            <a:headEnd/>
            <a:tailEnd/>
          </a:ln>
        </p:spPr>
      </p:pic>
      <p:sp>
        <p:nvSpPr>
          <p:cNvPr id="5" name="Rectangle 4"/>
          <p:cNvSpPr/>
          <p:nvPr/>
        </p:nvSpPr>
        <p:spPr>
          <a:xfrm>
            <a:off x="1284590" y="1981200"/>
            <a:ext cx="1382410" cy="461665"/>
          </a:xfrm>
          <a:prstGeom prst="rect">
            <a:avLst/>
          </a:prstGeom>
        </p:spPr>
        <p:txBody>
          <a:bodyPr wrap="none">
            <a:spAutoFit/>
          </a:bodyPr>
          <a:lstStyle/>
          <a:p>
            <a:r>
              <a:rPr lang="en-US" i="0" dirty="0" smtClean="0"/>
              <a:t>1300 BC</a:t>
            </a:r>
            <a:endParaRPr lang="en-US" i="0" dirty="0"/>
          </a:p>
        </p:txBody>
      </p:sp>
      <p:sp>
        <p:nvSpPr>
          <p:cNvPr id="6" name="Rectangle 5"/>
          <p:cNvSpPr/>
          <p:nvPr/>
        </p:nvSpPr>
        <p:spPr>
          <a:xfrm>
            <a:off x="4191000" y="1981200"/>
            <a:ext cx="1365428" cy="461665"/>
          </a:xfrm>
          <a:prstGeom prst="rect">
            <a:avLst/>
          </a:prstGeom>
        </p:spPr>
        <p:txBody>
          <a:bodyPr wrap="none">
            <a:spAutoFit/>
          </a:bodyPr>
          <a:lstStyle/>
          <a:p>
            <a:r>
              <a:rPr lang="en-US" i="0" dirty="0" smtClean="0"/>
              <a:t>1971 AD</a:t>
            </a:r>
            <a:endParaRPr lang="en-US" i="0" dirty="0"/>
          </a:p>
        </p:txBody>
      </p:sp>
      <p:sp>
        <p:nvSpPr>
          <p:cNvPr id="7" name="Rectangle 6"/>
          <p:cNvSpPr/>
          <p:nvPr/>
        </p:nvSpPr>
        <p:spPr>
          <a:xfrm>
            <a:off x="6711772" y="1981200"/>
            <a:ext cx="1365428" cy="461665"/>
          </a:xfrm>
          <a:prstGeom prst="rect">
            <a:avLst/>
          </a:prstGeom>
        </p:spPr>
        <p:txBody>
          <a:bodyPr wrap="none">
            <a:spAutoFit/>
          </a:bodyPr>
          <a:lstStyle/>
          <a:p>
            <a:r>
              <a:rPr lang="en-US" i="0" dirty="0" smtClean="0"/>
              <a:t>2010 AD</a:t>
            </a:r>
            <a:endParaRPr lang="en-US" i="0" dirty="0"/>
          </a:p>
        </p:txBody>
      </p:sp>
      <p:pic>
        <p:nvPicPr>
          <p:cNvPr id="8" name="Picture 7" descr="Dexcom3and7.jpg"/>
          <p:cNvPicPr>
            <a:picLocks noChangeAspect="1"/>
          </p:cNvPicPr>
          <p:nvPr/>
        </p:nvPicPr>
        <p:blipFill>
          <a:blip r:embed="rId4"/>
          <a:stretch>
            <a:fillRect/>
          </a:stretch>
        </p:blipFill>
        <p:spPr>
          <a:xfrm>
            <a:off x="6381750" y="2667000"/>
            <a:ext cx="2228850" cy="2971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There Were A Pill...</a:t>
            </a:r>
            <a:endParaRPr lang="en-US" dirty="0"/>
          </a:p>
        </p:txBody>
      </p:sp>
      <p:sp>
        <p:nvSpPr>
          <p:cNvPr id="3" name="Rectangle 2"/>
          <p:cNvSpPr/>
          <p:nvPr/>
        </p:nvSpPr>
        <p:spPr>
          <a:xfrm>
            <a:off x="1295400" y="1970544"/>
            <a:ext cx="7239000" cy="2677656"/>
          </a:xfrm>
          <a:prstGeom prst="rect">
            <a:avLst/>
          </a:prstGeom>
        </p:spPr>
        <p:txBody>
          <a:bodyPr wrap="square">
            <a:spAutoFit/>
          </a:bodyPr>
          <a:lstStyle/>
          <a:p>
            <a:r>
              <a:rPr lang="en-US" i="0" dirty="0" smtClean="0"/>
              <a:t>...that:</a:t>
            </a:r>
          </a:p>
          <a:p>
            <a:endParaRPr lang="en-US" i="0" dirty="0" smtClean="0"/>
          </a:p>
          <a:p>
            <a:pPr>
              <a:buFont typeface="Arial"/>
              <a:buChar char="•"/>
            </a:pPr>
            <a:r>
              <a:rPr lang="en-US" i="0" dirty="0" smtClean="0"/>
              <a:t> Decreased amount of time spent high</a:t>
            </a:r>
          </a:p>
          <a:p>
            <a:pPr>
              <a:buFont typeface="Arial"/>
              <a:buChar char="•"/>
            </a:pPr>
            <a:endParaRPr lang="en-US" i="0" dirty="0" smtClean="0"/>
          </a:p>
          <a:p>
            <a:pPr>
              <a:buFont typeface="Arial"/>
              <a:buChar char="•"/>
            </a:pPr>
            <a:r>
              <a:rPr lang="en-US" i="0" dirty="0" smtClean="0"/>
              <a:t> Decreased amount of time spent low</a:t>
            </a:r>
          </a:p>
          <a:p>
            <a:pPr>
              <a:buFont typeface="Arial"/>
              <a:buChar char="•"/>
            </a:pPr>
            <a:endParaRPr lang="en-US" i="0" dirty="0" smtClean="0"/>
          </a:p>
          <a:p>
            <a:pPr>
              <a:buFont typeface="Arial"/>
              <a:buChar char="•"/>
            </a:pPr>
            <a:r>
              <a:rPr lang="en-US" i="0" dirty="0" smtClean="0"/>
              <a:t> Warned you of impending highs and lows</a:t>
            </a:r>
            <a:endParaRPr lang="en-US" i="0" dirty="0"/>
          </a:p>
        </p:txBody>
      </p:sp>
      <p:sp>
        <p:nvSpPr>
          <p:cNvPr id="4" name="Rectangle 3"/>
          <p:cNvSpPr/>
          <p:nvPr/>
        </p:nvSpPr>
        <p:spPr>
          <a:xfrm>
            <a:off x="5181600" y="6324600"/>
            <a:ext cx="3071536" cy="369332"/>
          </a:xfrm>
          <a:prstGeom prst="rect">
            <a:avLst/>
          </a:prstGeom>
        </p:spPr>
        <p:txBody>
          <a:bodyPr wrap="none">
            <a:spAutoFit/>
          </a:bodyPr>
          <a:lstStyle/>
          <a:p>
            <a:r>
              <a:rPr lang="en-US" sz="1800" i="0" dirty="0" smtClean="0"/>
              <a:t>Thanks to Dr. </a:t>
            </a:r>
            <a:r>
              <a:rPr lang="en-US" sz="1800" i="0" dirty="0" err="1" smtClean="0"/>
              <a:t>Grazia</a:t>
            </a:r>
            <a:r>
              <a:rPr lang="en-US" sz="1800" i="0" dirty="0" smtClean="0"/>
              <a:t> Aleppo</a:t>
            </a:r>
            <a:endParaRPr lang="en-US" sz="1800" i="0"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76194" name="Rectangle 2"/>
          <p:cNvSpPr>
            <a:spLocks noGrp="1" noChangeArrowheads="1"/>
          </p:cNvSpPr>
          <p:nvPr>
            <p:ph type="ctrTitle"/>
          </p:nvPr>
        </p:nvSpPr>
        <p:spPr/>
        <p:txBody>
          <a:bodyPr/>
          <a:lstStyle/>
          <a:p>
            <a:r>
              <a:rPr lang="en-US" dirty="0" smtClean="0"/>
              <a:t>CGM</a:t>
            </a:r>
            <a:endParaRPr lang="en-US" dirty="0"/>
          </a:p>
        </p:txBody>
      </p:sp>
      <p:pic>
        <p:nvPicPr>
          <p:cNvPr id="3976197" name="Picture 5"/>
          <p:cNvPicPr>
            <a:picLocks noChangeAspect="1" noChangeArrowheads="1"/>
          </p:cNvPicPr>
          <p:nvPr/>
        </p:nvPicPr>
        <p:blipFill>
          <a:blip r:embed="rId2"/>
          <a:srcRect/>
          <a:stretch>
            <a:fillRect/>
          </a:stretch>
        </p:blipFill>
        <p:spPr bwMode="auto">
          <a:xfrm>
            <a:off x="3490913" y="3200400"/>
            <a:ext cx="2162175" cy="2319338"/>
          </a:xfrm>
          <a:prstGeom prst="rect">
            <a:avLst/>
          </a:prstGeom>
          <a:noFill/>
        </p:spPr>
      </p:pic>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2004:Templates:Presentations:Designs:Profile</Template>
  <TotalTime>25655</TotalTime>
  <Words>3267</Words>
  <Application>Microsoft Macintosh PowerPoint</Application>
  <PresentationFormat>On-screen Show (4:3)</PresentationFormat>
  <Paragraphs>524</Paragraphs>
  <Slides>69</Slides>
  <Notes>36</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69</vt:i4>
      </vt:variant>
    </vt:vector>
  </HeadingPairs>
  <TitlesOfParts>
    <vt:vector size="72" baseType="lpstr">
      <vt:lpstr>Profile</vt:lpstr>
      <vt:lpstr>Document</vt:lpstr>
      <vt:lpstr>Worksheet</vt:lpstr>
      <vt:lpstr>Emerging Technology Pumps And CGM</vt:lpstr>
      <vt:lpstr>Disclosure</vt:lpstr>
      <vt:lpstr>Outline</vt:lpstr>
      <vt:lpstr>Terms</vt:lpstr>
      <vt:lpstr>Slide 5</vt:lpstr>
      <vt:lpstr>Glucose Goals Differ By Age</vt:lpstr>
      <vt:lpstr>Progress In Monitoring</vt:lpstr>
      <vt:lpstr>What If There Were A Pill...</vt:lpstr>
      <vt:lpstr>CGM</vt:lpstr>
      <vt:lpstr>Components</vt:lpstr>
      <vt:lpstr>Why CGM Helps</vt:lpstr>
      <vt:lpstr>Why CGM Helps</vt:lpstr>
      <vt:lpstr>Systems</vt:lpstr>
      <vt:lpstr>Why Don’t My CGM &amp; Meter Agree?</vt:lpstr>
      <vt:lpstr>Trends Are Better Than Points</vt:lpstr>
      <vt:lpstr>Exercise With Confidence</vt:lpstr>
      <vt:lpstr>Experimental CGMs</vt:lpstr>
      <vt:lpstr>Implanted CGM Systems</vt:lpstr>
      <vt:lpstr>Slide 19</vt:lpstr>
      <vt:lpstr>Implanted Flourescent Sensors</vt:lpstr>
      <vt:lpstr>Non-Invasive Optical CGM</vt:lpstr>
      <vt:lpstr>Non-Invasive Eye Patch CGM</vt:lpstr>
      <vt:lpstr>CGM And Pump Choices</vt:lpstr>
      <vt:lpstr>New Pumps</vt:lpstr>
      <vt:lpstr>More Patch Pumps</vt:lpstr>
      <vt:lpstr>Patch Pump Vs Infusion Set</vt:lpstr>
      <vt:lpstr> Auto Inserters</vt:lpstr>
      <vt:lpstr>Infusion Sets</vt:lpstr>
      <vt:lpstr>Quick Release Sets</vt:lpstr>
      <vt:lpstr>Color Screens</vt:lpstr>
      <vt:lpstr>CGM Display</vt:lpstr>
      <vt:lpstr>Remote Boluses</vt:lpstr>
      <vt:lpstr>Combo Boluses – Part Now, Part Later</vt:lpstr>
      <vt:lpstr>Advanced Carb Counting</vt:lpstr>
      <vt:lpstr>Temp Basal Rates</vt:lpstr>
      <vt:lpstr>Super Bolus For A High GI Meal Shifts Basal To Bolus</vt:lpstr>
      <vt:lpstr>Tips For Success</vt:lpstr>
      <vt:lpstr>Find Your iTDD</vt:lpstr>
      <vt:lpstr>The iTDD Table</vt:lpstr>
      <vt:lpstr>Doses That Successful Pumpers Use</vt:lpstr>
      <vt:lpstr>Pump Settings</vt:lpstr>
      <vt:lpstr>A Smart Pump Arrives Dumb</vt:lpstr>
      <vt:lpstr>Deltec Cozmo Study – Carb Factors Found In Pumps1</vt:lpstr>
      <vt:lpstr>Deltec Cozmo Study –  Actual Carb Factors Used1</vt:lpstr>
      <vt:lpstr> Small CarbF Change = Large BG Change</vt:lpstr>
      <vt:lpstr>Pump Setting Formulas*</vt:lpstr>
      <vt:lpstr>Pump Settings Table</vt:lpstr>
      <vt:lpstr>Where Pumps Aim In Target Range</vt:lpstr>
      <vt:lpstr>BOB Explained</vt:lpstr>
      <vt:lpstr>Every BG Shows An Insulin Or Carb Deficit</vt:lpstr>
      <vt:lpstr>How Current Pumps Handle BOB</vt:lpstr>
      <vt:lpstr>How long a bolus lowers the glucose</vt:lpstr>
      <vt:lpstr>Why The DIA Gets Set Short</vt:lpstr>
      <vt:lpstr>Duration Of Insulin Action (DIA)</vt:lpstr>
      <vt:lpstr>Why A Short DIA Causes Problems</vt:lpstr>
      <vt:lpstr>Duration Of Carb Action (Digestion)</vt:lpstr>
      <vt:lpstr>Recommended DIA Times</vt:lpstr>
      <vt:lpstr>Bolus Early To Stop Meal Spikes</vt:lpstr>
      <vt:lpstr>DIA Tips</vt:lpstr>
      <vt:lpstr> Where Are Pumps &amp; CGMs Going?</vt:lpstr>
      <vt:lpstr>Cool Colors</vt:lpstr>
      <vt:lpstr>Pump Styling</vt:lpstr>
      <vt:lpstr>Communication – Pump + Phone</vt:lpstr>
      <vt:lpstr>Diabetes Phone Apps</vt:lpstr>
      <vt:lpstr>Future Pump Features</vt:lpstr>
      <vt:lpstr>Better Guidance From Smart Pumps</vt:lpstr>
      <vt:lpstr>Future Pump Modifications</vt:lpstr>
      <vt:lpstr>How Long To A Closed Loop?</vt:lpstr>
      <vt:lpstr>Reading – Still The Best Way To Learn</vt:lpstr>
    </vt:vector>
  </TitlesOfParts>
  <Manager/>
  <Company>Sharp Capital Mortgage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Emerging Pumps and CGM And How To Use Them</dc:title>
  <dc:subject/>
  <dc:creator>John Walsh</dc:creator>
  <cp:keywords>insulin pumps, CGMs, continuous glucose monitors, new diabetes pumps and CGMs, DIA, How to read CGM screens, basal, bolus, total daily dose of insulin, TDD</cp:keywords>
  <dc:description/>
  <cp:lastModifiedBy>John Walsh</cp:lastModifiedBy>
  <cp:revision>244</cp:revision>
  <cp:lastPrinted>2010-09-01T20:29:10Z</cp:lastPrinted>
  <dcterms:created xsi:type="dcterms:W3CDTF">2010-09-07T02:33:15Z</dcterms:created>
  <dcterms:modified xsi:type="dcterms:W3CDTF">2010-09-07T04:04:18Z</dcterms:modified>
  <cp:category/>
</cp:coreProperties>
</file>